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9" r:id="rId3"/>
    <p:sldId id="257" r:id="rId4"/>
    <p:sldId id="491" r:id="rId5"/>
    <p:sldId id="490" r:id="rId6"/>
    <p:sldId id="271" r:id="rId7"/>
    <p:sldId id="272" r:id="rId8"/>
    <p:sldId id="268"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4EB22-4CCA-48BF-B917-135F10F6F10A}" v="35" dt="2022-07-06T03:51:39.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kar, Titli (NIH/NCI) [C]" userId="2e31b4fb-2c54-4995-be48-173a24bc5b84" providerId="ADAL" clId="{06E4EB22-4CCA-48BF-B917-135F10F6F10A}"/>
    <pc:docChg chg="undo redo custSel addSld delSld modSld sldOrd">
      <pc:chgData name="Sarkar, Titli (NIH/NCI) [C]" userId="2e31b4fb-2c54-4995-be48-173a24bc5b84" providerId="ADAL" clId="{06E4EB22-4CCA-48BF-B917-135F10F6F10A}" dt="2022-07-06T03:53:04.866" v="423" actId="1076"/>
      <pc:docMkLst>
        <pc:docMk/>
      </pc:docMkLst>
      <pc:sldChg chg="modSp mod">
        <pc:chgData name="Sarkar, Titli (NIH/NCI) [C]" userId="2e31b4fb-2c54-4995-be48-173a24bc5b84" providerId="ADAL" clId="{06E4EB22-4CCA-48BF-B917-135F10F6F10A}" dt="2022-06-23T18:53:41.155" v="327" actId="2711"/>
        <pc:sldMkLst>
          <pc:docMk/>
          <pc:sldMk cId="717490608" sldId="256"/>
        </pc:sldMkLst>
        <pc:spChg chg="mod">
          <ac:chgData name="Sarkar, Titli (NIH/NCI) [C]" userId="2e31b4fb-2c54-4995-be48-173a24bc5b84" providerId="ADAL" clId="{06E4EB22-4CCA-48BF-B917-135F10F6F10A}" dt="2022-06-23T18:53:33.956" v="326" actId="2711"/>
          <ac:spMkLst>
            <pc:docMk/>
            <pc:sldMk cId="717490608" sldId="256"/>
            <ac:spMk id="2" creationId="{03FC91B9-1314-4680-8373-770B51D269FC}"/>
          </ac:spMkLst>
        </pc:spChg>
        <pc:spChg chg="mod">
          <ac:chgData name="Sarkar, Titli (NIH/NCI) [C]" userId="2e31b4fb-2c54-4995-be48-173a24bc5b84" providerId="ADAL" clId="{06E4EB22-4CCA-48BF-B917-135F10F6F10A}" dt="2022-06-23T18:53:41.155" v="327" actId="2711"/>
          <ac:spMkLst>
            <pc:docMk/>
            <pc:sldMk cId="717490608" sldId="256"/>
            <ac:spMk id="3" creationId="{C0EE6700-58B3-47CB-91E5-5FFE5BA44A1F}"/>
          </ac:spMkLst>
        </pc:spChg>
      </pc:sldChg>
      <pc:sldChg chg="modSp add mod">
        <pc:chgData name="Sarkar, Titli (NIH/NCI) [C]" userId="2e31b4fb-2c54-4995-be48-173a24bc5b84" providerId="ADAL" clId="{06E4EB22-4CCA-48BF-B917-135F10F6F10A}" dt="2022-06-23T15:54:15.493" v="219" actId="27636"/>
        <pc:sldMkLst>
          <pc:docMk/>
          <pc:sldMk cId="3706041597" sldId="257"/>
        </pc:sldMkLst>
        <pc:spChg chg="mod">
          <ac:chgData name="Sarkar, Titli (NIH/NCI) [C]" userId="2e31b4fb-2c54-4995-be48-173a24bc5b84" providerId="ADAL" clId="{06E4EB22-4CCA-48BF-B917-135F10F6F10A}" dt="2022-06-23T15:54:15.493" v="219" actId="27636"/>
          <ac:spMkLst>
            <pc:docMk/>
            <pc:sldMk cId="3706041597" sldId="257"/>
            <ac:spMk id="3" creationId="{1C9E3424-252D-0741-8519-3A29C5E66E6D}"/>
          </ac:spMkLst>
        </pc:spChg>
      </pc:sldChg>
      <pc:sldChg chg="modSp add mod">
        <pc:chgData name="Sarkar, Titli (NIH/NCI) [C]" userId="2e31b4fb-2c54-4995-be48-173a24bc5b84" providerId="ADAL" clId="{06E4EB22-4CCA-48BF-B917-135F10F6F10A}" dt="2022-07-06T03:53:04.866" v="423" actId="1076"/>
        <pc:sldMkLst>
          <pc:docMk/>
          <pc:sldMk cId="0" sldId="260"/>
        </pc:sldMkLst>
        <pc:spChg chg="mod">
          <ac:chgData name="Sarkar, Titli (NIH/NCI) [C]" userId="2e31b4fb-2c54-4995-be48-173a24bc5b84" providerId="ADAL" clId="{06E4EB22-4CCA-48BF-B917-135F10F6F10A}" dt="2022-07-06T03:52:10.041" v="406" actId="2711"/>
          <ac:spMkLst>
            <pc:docMk/>
            <pc:sldMk cId="0" sldId="260"/>
            <ac:spMk id="517" creationId="{00000000-0000-0000-0000-000000000000}"/>
          </ac:spMkLst>
        </pc:spChg>
        <pc:spChg chg="mod">
          <ac:chgData name="Sarkar, Titli (NIH/NCI) [C]" userId="2e31b4fb-2c54-4995-be48-173a24bc5b84" providerId="ADAL" clId="{06E4EB22-4CCA-48BF-B917-135F10F6F10A}" dt="2022-07-06T03:52:55.816" v="422" actId="20577"/>
          <ac:spMkLst>
            <pc:docMk/>
            <pc:sldMk cId="0" sldId="260"/>
            <ac:spMk id="518" creationId="{00000000-0000-0000-0000-000000000000}"/>
          </ac:spMkLst>
        </pc:spChg>
        <pc:spChg chg="mod">
          <ac:chgData name="Sarkar, Titli (NIH/NCI) [C]" userId="2e31b4fb-2c54-4995-be48-173a24bc5b84" providerId="ADAL" clId="{06E4EB22-4CCA-48BF-B917-135F10F6F10A}" dt="2022-07-06T03:52:10.041" v="406" actId="2711"/>
          <ac:spMkLst>
            <pc:docMk/>
            <pc:sldMk cId="0" sldId="260"/>
            <ac:spMk id="519" creationId="{00000000-0000-0000-0000-000000000000}"/>
          </ac:spMkLst>
        </pc:spChg>
        <pc:spChg chg="mod">
          <ac:chgData name="Sarkar, Titli (NIH/NCI) [C]" userId="2e31b4fb-2c54-4995-be48-173a24bc5b84" providerId="ADAL" clId="{06E4EB22-4CCA-48BF-B917-135F10F6F10A}" dt="2022-07-06T03:52:10.041" v="406" actId="2711"/>
          <ac:spMkLst>
            <pc:docMk/>
            <pc:sldMk cId="0" sldId="260"/>
            <ac:spMk id="520" creationId="{00000000-0000-0000-0000-000000000000}"/>
          </ac:spMkLst>
        </pc:spChg>
        <pc:spChg chg="mod">
          <ac:chgData name="Sarkar, Titli (NIH/NCI) [C]" userId="2e31b4fb-2c54-4995-be48-173a24bc5b84" providerId="ADAL" clId="{06E4EB22-4CCA-48BF-B917-135F10F6F10A}" dt="2022-07-06T03:52:21.407" v="408" actId="14100"/>
          <ac:spMkLst>
            <pc:docMk/>
            <pc:sldMk cId="0" sldId="260"/>
            <ac:spMk id="521" creationId="{00000000-0000-0000-0000-000000000000}"/>
          </ac:spMkLst>
        </pc:spChg>
        <pc:picChg chg="mod">
          <ac:chgData name="Sarkar, Titli (NIH/NCI) [C]" userId="2e31b4fb-2c54-4995-be48-173a24bc5b84" providerId="ADAL" clId="{06E4EB22-4CCA-48BF-B917-135F10F6F10A}" dt="2022-07-06T03:53:04.866" v="423" actId="1076"/>
          <ac:picMkLst>
            <pc:docMk/>
            <pc:sldMk cId="0" sldId="260"/>
            <ac:picMk id="522" creationId="{00000000-0000-0000-0000-000000000000}"/>
          </ac:picMkLst>
        </pc:picChg>
      </pc:sldChg>
      <pc:sldChg chg="modSp mod">
        <pc:chgData name="Sarkar, Titli (NIH/NCI) [C]" userId="2e31b4fb-2c54-4995-be48-173a24bc5b84" providerId="ADAL" clId="{06E4EB22-4CCA-48BF-B917-135F10F6F10A}" dt="2022-06-22T16:45:56.388" v="150" actId="20577"/>
        <pc:sldMkLst>
          <pc:docMk/>
          <pc:sldMk cId="0" sldId="268"/>
        </pc:sldMkLst>
        <pc:spChg chg="mod">
          <ac:chgData name="Sarkar, Titli (NIH/NCI) [C]" userId="2e31b4fb-2c54-4995-be48-173a24bc5b84" providerId="ADAL" clId="{06E4EB22-4CCA-48BF-B917-135F10F6F10A}" dt="2022-06-22T16:45:56.388" v="150" actId="20577"/>
          <ac:spMkLst>
            <pc:docMk/>
            <pc:sldMk cId="0" sldId="268"/>
            <ac:spMk id="7" creationId="{B9E9B542-ED0E-4616-9E0D-F9C8D8C2E21C}"/>
          </ac:spMkLst>
        </pc:spChg>
      </pc:sldChg>
      <pc:sldChg chg="modSp mod ord">
        <pc:chgData name="Sarkar, Titli (NIH/NCI) [C]" userId="2e31b4fb-2c54-4995-be48-173a24bc5b84" providerId="ADAL" clId="{06E4EB22-4CCA-48BF-B917-135F10F6F10A}" dt="2022-06-23T19:27:03.426" v="329" actId="21"/>
        <pc:sldMkLst>
          <pc:docMk/>
          <pc:sldMk cId="4066714273" sldId="269"/>
        </pc:sldMkLst>
        <pc:spChg chg="mod">
          <ac:chgData name="Sarkar, Titli (NIH/NCI) [C]" userId="2e31b4fb-2c54-4995-be48-173a24bc5b84" providerId="ADAL" clId="{06E4EB22-4CCA-48BF-B917-135F10F6F10A}" dt="2022-06-23T19:27:03.426" v="329" actId="21"/>
          <ac:spMkLst>
            <pc:docMk/>
            <pc:sldMk cId="4066714273" sldId="269"/>
            <ac:spMk id="5" creationId="{A558BAC0-6B84-4B8D-B700-1E738C7A3595}"/>
          </ac:spMkLst>
        </pc:spChg>
        <pc:spChg chg="mod">
          <ac:chgData name="Sarkar, Titli (NIH/NCI) [C]" userId="2e31b4fb-2c54-4995-be48-173a24bc5b84" providerId="ADAL" clId="{06E4EB22-4CCA-48BF-B917-135F10F6F10A}" dt="2022-06-22T16:41:04.997" v="16"/>
          <ac:spMkLst>
            <pc:docMk/>
            <pc:sldMk cId="4066714273" sldId="269"/>
            <ac:spMk id="183" creationId="{00000000-0000-0000-0000-000000000000}"/>
          </ac:spMkLst>
        </pc:spChg>
      </pc:sldChg>
      <pc:sldChg chg="modSp del mod">
        <pc:chgData name="Sarkar, Titli (NIH/NCI) [C]" userId="2e31b4fb-2c54-4995-be48-173a24bc5b84" providerId="ADAL" clId="{06E4EB22-4CCA-48BF-B917-135F10F6F10A}" dt="2022-06-28T21:21:58.755" v="404" actId="47"/>
        <pc:sldMkLst>
          <pc:docMk/>
          <pc:sldMk cId="2523788660" sldId="270"/>
        </pc:sldMkLst>
        <pc:spChg chg="mod">
          <ac:chgData name="Sarkar, Titli (NIH/NCI) [C]" userId="2e31b4fb-2c54-4995-be48-173a24bc5b84" providerId="ADAL" clId="{06E4EB22-4CCA-48BF-B917-135F10F6F10A}" dt="2022-06-23T19:27:55.714" v="338" actId="20577"/>
          <ac:spMkLst>
            <pc:docMk/>
            <pc:sldMk cId="2523788660" sldId="270"/>
            <ac:spMk id="7" creationId="{B9E9B542-ED0E-4616-9E0D-F9C8D8C2E21C}"/>
          </ac:spMkLst>
        </pc:spChg>
      </pc:sldChg>
      <pc:sldChg chg="modSp add mod ord">
        <pc:chgData name="Sarkar, Titli (NIH/NCI) [C]" userId="2e31b4fb-2c54-4995-be48-173a24bc5b84" providerId="ADAL" clId="{06E4EB22-4CCA-48BF-B917-135F10F6F10A}" dt="2022-06-23T19:31:22.826" v="358"/>
        <pc:sldMkLst>
          <pc:docMk/>
          <pc:sldMk cId="3068534142" sldId="271"/>
        </pc:sldMkLst>
        <pc:spChg chg="mod">
          <ac:chgData name="Sarkar, Titli (NIH/NCI) [C]" userId="2e31b4fb-2c54-4995-be48-173a24bc5b84" providerId="ADAL" clId="{06E4EB22-4CCA-48BF-B917-135F10F6F10A}" dt="2022-06-23T19:30:10.697" v="354" actId="20577"/>
          <ac:spMkLst>
            <pc:docMk/>
            <pc:sldMk cId="3068534142" sldId="271"/>
            <ac:spMk id="7" creationId="{B9E9B542-ED0E-4616-9E0D-F9C8D8C2E21C}"/>
          </ac:spMkLst>
        </pc:spChg>
        <pc:spChg chg="mod">
          <ac:chgData name="Sarkar, Titli (NIH/NCI) [C]" userId="2e31b4fb-2c54-4995-be48-173a24bc5b84" providerId="ADAL" clId="{06E4EB22-4CCA-48BF-B917-135F10F6F10A}" dt="2022-06-23T17:34:49.224" v="234" actId="20577"/>
          <ac:spMkLst>
            <pc:docMk/>
            <pc:sldMk cId="3068534142" sldId="271"/>
            <ac:spMk id="183" creationId="{00000000-0000-0000-0000-000000000000}"/>
          </ac:spMkLst>
        </pc:spChg>
      </pc:sldChg>
      <pc:sldChg chg="modSp add mod ord">
        <pc:chgData name="Sarkar, Titli (NIH/NCI) [C]" userId="2e31b4fb-2c54-4995-be48-173a24bc5b84" providerId="ADAL" clId="{06E4EB22-4CCA-48BF-B917-135F10F6F10A}" dt="2022-06-23T19:31:22.826" v="358"/>
        <pc:sldMkLst>
          <pc:docMk/>
          <pc:sldMk cId="2545581574" sldId="272"/>
        </pc:sldMkLst>
        <pc:spChg chg="mod">
          <ac:chgData name="Sarkar, Titli (NIH/NCI) [C]" userId="2e31b4fb-2c54-4995-be48-173a24bc5b84" providerId="ADAL" clId="{06E4EB22-4CCA-48BF-B917-135F10F6F10A}" dt="2022-06-23T17:48:25.302" v="304" actId="1076"/>
          <ac:spMkLst>
            <pc:docMk/>
            <pc:sldMk cId="2545581574" sldId="272"/>
            <ac:spMk id="2" creationId="{54E6941F-96F4-8341-AEF7-EFEBFAB24E07}"/>
          </ac:spMkLst>
        </pc:spChg>
        <pc:spChg chg="mod">
          <ac:chgData name="Sarkar, Titli (NIH/NCI) [C]" userId="2e31b4fb-2c54-4995-be48-173a24bc5b84" providerId="ADAL" clId="{06E4EB22-4CCA-48BF-B917-135F10F6F10A}" dt="2022-06-23T17:50:14.459" v="321" actId="14100"/>
          <ac:spMkLst>
            <pc:docMk/>
            <pc:sldMk cId="2545581574" sldId="272"/>
            <ac:spMk id="3" creationId="{1C9E3424-252D-0741-8519-3A29C5E66E6D}"/>
          </ac:spMkLst>
        </pc:spChg>
      </pc:sldChg>
      <pc:sldChg chg="add ord">
        <pc:chgData name="Sarkar, Titli (NIH/NCI) [C]" userId="2e31b4fb-2c54-4995-be48-173a24bc5b84" providerId="ADAL" clId="{06E4EB22-4CCA-48BF-B917-135F10F6F10A}" dt="2022-06-28T21:20:24.051" v="361"/>
        <pc:sldMkLst>
          <pc:docMk/>
          <pc:sldMk cId="4235426678" sldId="490"/>
        </pc:sldMkLst>
      </pc:sldChg>
      <pc:sldChg chg="modSp add mod">
        <pc:chgData name="Sarkar, Titli (NIH/NCI) [C]" userId="2e31b4fb-2c54-4995-be48-173a24bc5b84" providerId="ADAL" clId="{06E4EB22-4CCA-48BF-B917-135F10F6F10A}" dt="2022-06-28T21:21:53.196" v="403" actId="20577"/>
        <pc:sldMkLst>
          <pc:docMk/>
          <pc:sldMk cId="0" sldId="491"/>
        </pc:sldMkLst>
        <pc:spChg chg="mod">
          <ac:chgData name="Sarkar, Titli (NIH/NCI) [C]" userId="2e31b4fb-2c54-4995-be48-173a24bc5b84" providerId="ADAL" clId="{06E4EB22-4CCA-48BF-B917-135F10F6F10A}" dt="2022-06-28T21:21:53.196" v="403" actId="20577"/>
          <ac:spMkLst>
            <pc:docMk/>
            <pc:sldMk cId="0" sldId="491"/>
            <ac:spMk id="7" creationId="{B9E9B542-ED0E-4616-9E0D-F9C8D8C2E21C}"/>
          </ac:spMkLst>
        </pc:spChg>
      </pc:sldChg>
    </pc:docChg>
  </pc:docChgLst>
  <pc:docChgLst>
    <pc:chgData name="Ohashi, Naomi (NIH/NCI) [C]" userId="S::ohashin2@nih.gov::70636f51-c885-4396-af06-218dc44f13f3" providerId="AD" clId="Web-{48919459-25D4-B27E-0400-DFC0CC1067B4}"/>
    <pc:docChg chg="modSld">
      <pc:chgData name="Ohashi, Naomi (NIH/NCI) [C]" userId="S::ohashin2@nih.gov::70636f51-c885-4396-af06-218dc44f13f3" providerId="AD" clId="Web-{48919459-25D4-B27E-0400-DFC0CC1067B4}" dt="2022-06-23T19:29:25.676" v="69" actId="20577"/>
      <pc:docMkLst>
        <pc:docMk/>
      </pc:docMkLst>
      <pc:sldChg chg="modSp">
        <pc:chgData name="Ohashi, Naomi (NIH/NCI) [C]" userId="S::ohashin2@nih.gov::70636f51-c885-4396-af06-218dc44f13f3" providerId="AD" clId="Web-{48919459-25D4-B27E-0400-DFC0CC1067B4}" dt="2022-06-23T19:27:44.972" v="55" actId="20577"/>
        <pc:sldMkLst>
          <pc:docMk/>
          <pc:sldMk cId="0" sldId="268"/>
        </pc:sldMkLst>
        <pc:spChg chg="mod">
          <ac:chgData name="Ohashi, Naomi (NIH/NCI) [C]" userId="S::ohashin2@nih.gov::70636f51-c885-4396-af06-218dc44f13f3" providerId="AD" clId="Web-{48919459-25D4-B27E-0400-DFC0CC1067B4}" dt="2022-06-23T19:27:44.972" v="55" actId="20577"/>
          <ac:spMkLst>
            <pc:docMk/>
            <pc:sldMk cId="0" sldId="268"/>
            <ac:spMk id="7" creationId="{B9E9B542-ED0E-4616-9E0D-F9C8D8C2E21C}"/>
          </ac:spMkLst>
        </pc:spChg>
      </pc:sldChg>
      <pc:sldChg chg="modSp">
        <pc:chgData name="Ohashi, Naomi (NIH/NCI) [C]" userId="S::ohashin2@nih.gov::70636f51-c885-4396-af06-218dc44f13f3" providerId="AD" clId="Web-{48919459-25D4-B27E-0400-DFC0CC1067B4}" dt="2022-06-23T19:25:18.862" v="48" actId="20577"/>
        <pc:sldMkLst>
          <pc:docMk/>
          <pc:sldMk cId="4066714273" sldId="269"/>
        </pc:sldMkLst>
        <pc:spChg chg="mod">
          <ac:chgData name="Ohashi, Naomi (NIH/NCI) [C]" userId="S::ohashin2@nih.gov::70636f51-c885-4396-af06-218dc44f13f3" providerId="AD" clId="Web-{48919459-25D4-B27E-0400-DFC0CC1067B4}" dt="2022-06-23T19:25:18.862" v="48" actId="20577"/>
          <ac:spMkLst>
            <pc:docMk/>
            <pc:sldMk cId="4066714273" sldId="269"/>
            <ac:spMk id="5" creationId="{A558BAC0-6B84-4B8D-B700-1E738C7A3595}"/>
          </ac:spMkLst>
        </pc:spChg>
      </pc:sldChg>
      <pc:sldChg chg="modSp">
        <pc:chgData name="Ohashi, Naomi (NIH/NCI) [C]" userId="S::ohashin2@nih.gov::70636f51-c885-4396-af06-218dc44f13f3" providerId="AD" clId="Web-{48919459-25D4-B27E-0400-DFC0CC1067B4}" dt="2022-06-23T19:29:25.676" v="69" actId="20577"/>
        <pc:sldMkLst>
          <pc:docMk/>
          <pc:sldMk cId="2523788660" sldId="270"/>
        </pc:sldMkLst>
        <pc:spChg chg="mod">
          <ac:chgData name="Ohashi, Naomi (NIH/NCI) [C]" userId="S::ohashin2@nih.gov::70636f51-c885-4396-af06-218dc44f13f3" providerId="AD" clId="Web-{48919459-25D4-B27E-0400-DFC0CC1067B4}" dt="2022-06-23T19:29:25.676" v="69" actId="20577"/>
          <ac:spMkLst>
            <pc:docMk/>
            <pc:sldMk cId="2523788660" sldId="270"/>
            <ac:spMk id="7" creationId="{B9E9B542-ED0E-4616-9E0D-F9C8D8C2E21C}"/>
          </ac:spMkLst>
        </pc:spChg>
      </pc:sldChg>
    </pc:docChg>
  </pc:docChgLst>
  <pc:docChgLst>
    <pc:chgData name="Sarkar, Titli (NIH/NCI) [C]" userId="2e31b4fb-2c54-4995-be48-173a24bc5b84" providerId="ADAL" clId="{2B9B0118-9B57-4A51-A569-916EDFDC6DC1}"/>
    <pc:docChg chg="undo redo custSel addSld delSld modSld sldOrd">
      <pc:chgData name="Sarkar, Titli (NIH/NCI) [C]" userId="2e31b4fb-2c54-4995-be48-173a24bc5b84" providerId="ADAL" clId="{2B9B0118-9B57-4A51-A569-916EDFDC6DC1}" dt="2022-06-21T14:59:51.034" v="344" actId="404"/>
      <pc:docMkLst>
        <pc:docMk/>
      </pc:docMkLst>
      <pc:sldChg chg="modSp new mod">
        <pc:chgData name="Sarkar, Titli (NIH/NCI) [C]" userId="2e31b4fb-2c54-4995-be48-173a24bc5b84" providerId="ADAL" clId="{2B9B0118-9B57-4A51-A569-916EDFDC6DC1}" dt="2022-06-21T14:41:31.351" v="125" actId="404"/>
        <pc:sldMkLst>
          <pc:docMk/>
          <pc:sldMk cId="717490608" sldId="256"/>
        </pc:sldMkLst>
        <pc:spChg chg="mod">
          <ac:chgData name="Sarkar, Titli (NIH/NCI) [C]" userId="2e31b4fb-2c54-4995-be48-173a24bc5b84" providerId="ADAL" clId="{2B9B0118-9B57-4A51-A569-916EDFDC6DC1}" dt="2022-06-21T14:41:31.351" v="125" actId="404"/>
          <ac:spMkLst>
            <pc:docMk/>
            <pc:sldMk cId="717490608" sldId="256"/>
            <ac:spMk id="2" creationId="{03FC91B9-1314-4680-8373-770B51D269FC}"/>
          </ac:spMkLst>
        </pc:spChg>
        <pc:spChg chg="mod">
          <ac:chgData name="Sarkar, Titli (NIH/NCI) [C]" userId="2e31b4fb-2c54-4995-be48-173a24bc5b84" providerId="ADAL" clId="{2B9B0118-9B57-4A51-A569-916EDFDC6DC1}" dt="2022-06-21T14:41:25.912" v="123" actId="1076"/>
          <ac:spMkLst>
            <pc:docMk/>
            <pc:sldMk cId="717490608" sldId="256"/>
            <ac:spMk id="3" creationId="{C0EE6700-58B3-47CB-91E5-5FFE5BA44A1F}"/>
          </ac:spMkLst>
        </pc:spChg>
      </pc:sldChg>
      <pc:sldChg chg="new del">
        <pc:chgData name="Sarkar, Titli (NIH/NCI) [C]" userId="2e31b4fb-2c54-4995-be48-173a24bc5b84" providerId="ADAL" clId="{2B9B0118-9B57-4A51-A569-916EDFDC6DC1}" dt="2022-06-21T14:38:43.790" v="3" actId="47"/>
        <pc:sldMkLst>
          <pc:docMk/>
          <pc:sldMk cId="1684758970" sldId="257"/>
        </pc:sldMkLst>
      </pc:sldChg>
      <pc:sldChg chg="addSp delSp modSp add mod">
        <pc:chgData name="Sarkar, Titli (NIH/NCI) [C]" userId="2e31b4fb-2c54-4995-be48-173a24bc5b84" providerId="ADAL" clId="{2B9B0118-9B57-4A51-A569-916EDFDC6DC1}" dt="2022-06-21T14:59:51.034" v="344" actId="404"/>
        <pc:sldMkLst>
          <pc:docMk/>
          <pc:sldMk cId="0" sldId="268"/>
        </pc:sldMkLst>
        <pc:spChg chg="del">
          <ac:chgData name="Sarkar, Titli (NIH/NCI) [C]" userId="2e31b4fb-2c54-4995-be48-173a24bc5b84" providerId="ADAL" clId="{2B9B0118-9B57-4A51-A569-916EDFDC6DC1}" dt="2022-06-21T14:39:02.285" v="19" actId="478"/>
          <ac:spMkLst>
            <pc:docMk/>
            <pc:sldMk cId="0" sldId="268"/>
            <ac:spMk id="3" creationId="{309A9B67-8DB2-4384-9019-E97422FDECC1}"/>
          </ac:spMkLst>
        </pc:spChg>
        <pc:spChg chg="add del">
          <ac:chgData name="Sarkar, Titli (NIH/NCI) [C]" userId="2e31b4fb-2c54-4995-be48-173a24bc5b84" providerId="ADAL" clId="{2B9B0118-9B57-4A51-A569-916EDFDC6DC1}" dt="2022-06-21T14:40:32.846" v="72" actId="22"/>
          <ac:spMkLst>
            <pc:docMk/>
            <pc:sldMk cId="0" sldId="268"/>
            <ac:spMk id="5" creationId="{A0D817AC-5385-422D-8300-AECFDAD455F0}"/>
          </ac:spMkLst>
        </pc:spChg>
        <pc:spChg chg="add mod">
          <ac:chgData name="Sarkar, Titli (NIH/NCI) [C]" userId="2e31b4fb-2c54-4995-be48-173a24bc5b84" providerId="ADAL" clId="{2B9B0118-9B57-4A51-A569-916EDFDC6DC1}" dt="2022-06-21T14:59:51.034" v="344" actId="404"/>
          <ac:spMkLst>
            <pc:docMk/>
            <pc:sldMk cId="0" sldId="268"/>
            <ac:spMk id="7" creationId="{B9E9B542-ED0E-4616-9E0D-F9C8D8C2E21C}"/>
          </ac:spMkLst>
        </pc:spChg>
        <pc:spChg chg="mod">
          <ac:chgData name="Sarkar, Titli (NIH/NCI) [C]" userId="2e31b4fb-2c54-4995-be48-173a24bc5b84" providerId="ADAL" clId="{2B9B0118-9B57-4A51-A569-916EDFDC6DC1}" dt="2022-06-21T14:40:19.256" v="70" actId="20577"/>
          <ac:spMkLst>
            <pc:docMk/>
            <pc:sldMk cId="0" sldId="268"/>
            <ac:spMk id="183" creationId="{00000000-0000-0000-0000-000000000000}"/>
          </ac:spMkLst>
        </pc:spChg>
      </pc:sldChg>
      <pc:sldChg chg="addSp delSp modSp add mod ord">
        <pc:chgData name="Sarkar, Titli (NIH/NCI) [C]" userId="2e31b4fb-2c54-4995-be48-173a24bc5b84" providerId="ADAL" clId="{2B9B0118-9B57-4A51-A569-916EDFDC6DC1}" dt="2022-06-21T14:57:01.845" v="301" actId="404"/>
        <pc:sldMkLst>
          <pc:docMk/>
          <pc:sldMk cId="4066714273" sldId="269"/>
        </pc:sldMkLst>
        <pc:spChg chg="add del mod">
          <ac:chgData name="Sarkar, Titli (NIH/NCI) [C]" userId="2e31b4fb-2c54-4995-be48-173a24bc5b84" providerId="ADAL" clId="{2B9B0118-9B57-4A51-A569-916EDFDC6DC1}" dt="2022-06-21T14:51:21.634" v="241"/>
          <ac:spMkLst>
            <pc:docMk/>
            <pc:sldMk cId="4066714273" sldId="269"/>
            <ac:spMk id="4" creationId="{DD155235-74B9-42BF-AC7F-BD720FC92249}"/>
          </ac:spMkLst>
        </pc:spChg>
        <pc:spChg chg="add mod">
          <ac:chgData name="Sarkar, Titli (NIH/NCI) [C]" userId="2e31b4fb-2c54-4995-be48-173a24bc5b84" providerId="ADAL" clId="{2B9B0118-9B57-4A51-A569-916EDFDC6DC1}" dt="2022-06-21T14:57:01.845" v="301" actId="404"/>
          <ac:spMkLst>
            <pc:docMk/>
            <pc:sldMk cId="4066714273" sldId="269"/>
            <ac:spMk id="5" creationId="{A558BAC0-6B84-4B8D-B700-1E738C7A3595}"/>
          </ac:spMkLst>
        </pc:spChg>
        <pc:spChg chg="del mod">
          <ac:chgData name="Sarkar, Titli (NIH/NCI) [C]" userId="2e31b4fb-2c54-4995-be48-173a24bc5b84" providerId="ADAL" clId="{2B9B0118-9B57-4A51-A569-916EDFDC6DC1}" dt="2022-06-21T14:51:23.195" v="242" actId="478"/>
          <ac:spMkLst>
            <pc:docMk/>
            <pc:sldMk cId="4066714273" sldId="269"/>
            <ac:spMk id="7" creationId="{B9E9B542-ED0E-4616-9E0D-F9C8D8C2E21C}"/>
          </ac:spMkLst>
        </pc:spChg>
        <pc:spChg chg="mod">
          <ac:chgData name="Sarkar, Titli (NIH/NCI) [C]" userId="2e31b4fb-2c54-4995-be48-173a24bc5b84" providerId="ADAL" clId="{2B9B0118-9B57-4A51-A569-916EDFDC6DC1}" dt="2022-06-21T14:42:27.944" v="152" actId="20577"/>
          <ac:spMkLst>
            <pc:docMk/>
            <pc:sldMk cId="4066714273" sldId="269"/>
            <ac:spMk id="183" creationId="{00000000-0000-0000-0000-000000000000}"/>
          </ac:spMkLst>
        </pc:spChg>
      </pc:sldChg>
      <pc:sldChg chg="modSp add mod">
        <pc:chgData name="Sarkar, Titli (NIH/NCI) [C]" userId="2e31b4fb-2c54-4995-be48-173a24bc5b84" providerId="ADAL" clId="{2B9B0118-9B57-4A51-A569-916EDFDC6DC1}" dt="2022-06-21T14:58:25.456" v="319" actId="403"/>
        <pc:sldMkLst>
          <pc:docMk/>
          <pc:sldMk cId="2523788660" sldId="270"/>
        </pc:sldMkLst>
        <pc:spChg chg="mod">
          <ac:chgData name="Sarkar, Titli (NIH/NCI) [C]" userId="2e31b4fb-2c54-4995-be48-173a24bc5b84" providerId="ADAL" clId="{2B9B0118-9B57-4A51-A569-916EDFDC6DC1}" dt="2022-06-21T14:58:25.456" v="319" actId="403"/>
          <ac:spMkLst>
            <pc:docMk/>
            <pc:sldMk cId="2523788660" sldId="270"/>
            <ac:spMk id="7" creationId="{B9E9B542-ED0E-4616-9E0D-F9C8D8C2E21C}"/>
          </ac:spMkLst>
        </pc:spChg>
        <pc:spChg chg="mod">
          <ac:chgData name="Sarkar, Titli (NIH/NCI) [C]" userId="2e31b4fb-2c54-4995-be48-173a24bc5b84" providerId="ADAL" clId="{2B9B0118-9B57-4A51-A569-916EDFDC6DC1}" dt="2022-06-21T14:43:36.651" v="172" actId="20577"/>
          <ac:spMkLst>
            <pc:docMk/>
            <pc:sldMk cId="2523788660" sldId="270"/>
            <ac:spMk id="183" creationId="{00000000-0000-0000-0000-000000000000}"/>
          </ac:spMkLst>
        </pc:spChg>
      </pc:sldChg>
      <pc:sldMasterChg chg="addSldLayout">
        <pc:chgData name="Sarkar, Titli (NIH/NCI) [C]" userId="2e31b4fb-2c54-4995-be48-173a24bc5b84" providerId="ADAL" clId="{2B9B0118-9B57-4A51-A569-916EDFDC6DC1}" dt="2022-06-21T14:38:23.786" v="0" actId="680"/>
        <pc:sldMasterMkLst>
          <pc:docMk/>
          <pc:sldMasterMk cId="2511118831" sldId="2147483648"/>
        </pc:sldMasterMkLst>
        <pc:sldLayoutChg chg="add">
          <pc:chgData name="Sarkar, Titli (NIH/NCI) [C]" userId="2e31b4fb-2c54-4995-be48-173a24bc5b84" providerId="ADAL" clId="{2B9B0118-9B57-4A51-A569-916EDFDC6DC1}" dt="2022-06-21T14:38:23.786" v="0" actId="680"/>
          <pc:sldLayoutMkLst>
            <pc:docMk/>
            <pc:sldMasterMk cId="2511118831" sldId="2147483648"/>
            <pc:sldLayoutMk cId="3815704941"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3D1F4-289B-4779-B6EA-D0FF20E9DC3F}" type="datetimeFigureOut">
              <a:rPr lang="en-US" smtClean="0"/>
              <a:t>7/5/2022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3A5DD-CD7A-4720-87DE-FDC858BC2ABA}" type="slidenum">
              <a:rPr lang="en-US" smtClean="0"/>
              <a:t>‹#›</a:t>
            </a:fld>
            <a:endParaRPr lang="en-US"/>
          </a:p>
        </p:txBody>
      </p:sp>
    </p:spTree>
    <p:extLst>
      <p:ext uri="{BB962C8B-B14F-4D97-AF65-F5344CB8AC3E}">
        <p14:creationId xmlns:p14="http://schemas.microsoft.com/office/powerpoint/2010/main" val="129873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5d8c367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5d8c3676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52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5d8c367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5d8c3676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5d8c367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5d8c3676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90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5d8c367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5d8c3676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da7964a8fe_3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da7964a8fe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87BA-A534-4605-A462-A66FD3DB5D3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C7FD19-139F-4724-B273-D2CA16762F2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5704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
        <p:cNvGrpSpPr/>
        <p:nvPr/>
      </p:nvGrpSpPr>
      <p:grpSpPr>
        <a:xfrm>
          <a:off x="0" y="0"/>
          <a:ext cx="0" cy="0"/>
          <a:chOff x="0" y="0"/>
          <a:chExt cx="0" cy="0"/>
        </a:xfrm>
      </p:grpSpPr>
      <p:sp>
        <p:nvSpPr>
          <p:cNvPr id="22" name="Google Shape;22;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13"/>
          <p:cNvCxnSpPr/>
          <p:nvPr/>
        </p:nvCxnSpPr>
        <p:spPr>
          <a:xfrm>
            <a:off x="457200" y="6243851"/>
            <a:ext cx="11201100" cy="0"/>
          </a:xfrm>
          <a:prstGeom prst="straightConnector1">
            <a:avLst/>
          </a:prstGeom>
          <a:noFill/>
          <a:ln w="9525" cap="flat" cmpd="sng">
            <a:solidFill>
              <a:schemeClr val="dk1"/>
            </a:solidFill>
            <a:prstDash val="solid"/>
            <a:miter lim="800000"/>
            <a:headEnd type="none" w="sm" len="sm"/>
            <a:tailEnd type="none" w="sm" len="sm"/>
          </a:ln>
        </p:spPr>
      </p:cxnSp>
      <p:cxnSp>
        <p:nvCxnSpPr>
          <p:cNvPr id="24" name="Google Shape;24;p13"/>
          <p:cNvCxnSpPr/>
          <p:nvPr/>
        </p:nvCxnSpPr>
        <p:spPr>
          <a:xfrm>
            <a:off x="457200" y="1106424"/>
            <a:ext cx="11201100" cy="0"/>
          </a:xfrm>
          <a:prstGeom prst="straightConnector1">
            <a:avLst/>
          </a:prstGeom>
          <a:noFill/>
          <a:ln w="19050" cap="flat" cmpd="sng">
            <a:solidFill>
              <a:schemeClr val="dk1"/>
            </a:solidFill>
            <a:prstDash val="solid"/>
            <a:miter lim="800000"/>
            <a:headEnd type="none" w="sm" len="sm"/>
            <a:tailEnd type="none" w="sm" len="sm"/>
          </a:ln>
        </p:spPr>
      </p:cxnSp>
      <p:sp>
        <p:nvSpPr>
          <p:cNvPr id="25" name="Google Shape;25;p13"/>
          <p:cNvSpPr txBox="1">
            <a:spLocks noGrp="1"/>
          </p:cNvSpPr>
          <p:nvPr>
            <p:ph type="title"/>
          </p:nvPr>
        </p:nvSpPr>
        <p:spPr>
          <a:xfrm>
            <a:off x="838200" y="155448"/>
            <a:ext cx="10515600" cy="555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 name="Google Shape;26;p13"/>
          <p:cNvPicPr preferRelativeResize="0"/>
          <p:nvPr/>
        </p:nvPicPr>
        <p:blipFill rotWithShape="1">
          <a:blip r:embed="rId2">
            <a:alphaModFix/>
          </a:blip>
          <a:srcRect/>
          <a:stretch/>
        </p:blipFill>
        <p:spPr>
          <a:xfrm>
            <a:off x="457200" y="6382571"/>
            <a:ext cx="1271892" cy="294840"/>
          </a:xfrm>
          <a:prstGeom prst="rect">
            <a:avLst/>
          </a:prstGeom>
          <a:noFill/>
          <a:ln>
            <a:noFill/>
          </a:ln>
        </p:spPr>
      </p:pic>
    </p:spTree>
    <p:extLst>
      <p:ext uri="{BB962C8B-B14F-4D97-AF65-F5344CB8AC3E}">
        <p14:creationId xmlns:p14="http://schemas.microsoft.com/office/powerpoint/2010/main" val="58556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154783"/>
            <a:ext cx="10515600" cy="556099"/>
          </a:xfrm>
        </p:spPr>
        <p:txBody>
          <a:bodyP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fld id="{D5F11FED-66BC-4C03-9016-FD41D1C797D0}" type="slidenum">
              <a:rPr lang="en-US" smtClean="0"/>
              <a:t>‹#›</a:t>
            </a:fld>
            <a:endParaRPr lang="en-US"/>
          </a:p>
        </p:txBody>
      </p:sp>
      <p:cxnSp>
        <p:nvCxnSpPr>
          <p:cNvPr id="7" name="Straight Connector 6">
            <a:extLst>
              <a:ext uri="{FF2B5EF4-FFF2-40B4-BE49-F238E27FC236}">
                <a16:creationId xmlns:a16="http://schemas.microsoft.com/office/drawing/2014/main" id="{C651FC78-A2F6-4718-8336-21A959410FD9}"/>
              </a:ext>
            </a:extLst>
          </p:cNvPr>
          <p:cNvCxnSpPr>
            <a:cxnSpLocks/>
          </p:cNvCxnSpPr>
          <p:nvPr userDrawn="1"/>
        </p:nvCxnSpPr>
        <p:spPr>
          <a:xfrm>
            <a:off x="457200" y="6243851"/>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BC7D17-7C77-4131-A7C4-11DFA67FA060}"/>
              </a:ext>
            </a:extLst>
          </p:cNvPr>
          <p:cNvCxnSpPr>
            <a:cxnSpLocks/>
          </p:cNvCxnSpPr>
          <p:nvPr userDrawn="1"/>
        </p:nvCxnSpPr>
        <p:spPr>
          <a:xfrm>
            <a:off x="457200" y="1110124"/>
            <a:ext cx="11201400"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70AD7124-30A5-4284-9CD9-EC88A20CB108}"/>
              </a:ext>
            </a:extLst>
          </p:cNvPr>
          <p:cNvSpPr>
            <a:spLocks noGrp="1"/>
          </p:cNvSpPr>
          <p:nvPr>
            <p:ph type="body" sz="quarter" idx="13" hasCustomPrompt="1"/>
          </p:nvPr>
        </p:nvSpPr>
        <p:spPr>
          <a:xfrm>
            <a:off x="838200" y="710407"/>
            <a:ext cx="10515600" cy="358775"/>
          </a:xfrm>
        </p:spPr>
        <p:txBody>
          <a:bodyPr>
            <a:noAutofit/>
          </a:bodyPr>
          <a:lstStyle>
            <a:lvl1pPr marL="0" indent="0">
              <a:buNone/>
              <a:defRPr sz="1650"/>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title style</a:t>
            </a:r>
          </a:p>
        </p:txBody>
      </p:sp>
      <p:pic>
        <p:nvPicPr>
          <p:cNvPr id="4" name="Graphic 3">
            <a:extLst>
              <a:ext uri="{FF2B5EF4-FFF2-40B4-BE49-F238E27FC236}">
                <a16:creationId xmlns:a16="http://schemas.microsoft.com/office/drawing/2014/main" id="{8416F40B-299C-46A7-A0BC-A80B2E8402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1" y="6415046"/>
            <a:ext cx="1443991" cy="248603"/>
          </a:xfrm>
          <a:prstGeom prst="rect">
            <a:avLst/>
          </a:prstGeom>
        </p:spPr>
      </p:pic>
    </p:spTree>
    <p:extLst>
      <p:ext uri="{BB962C8B-B14F-4D97-AF65-F5344CB8AC3E}">
        <p14:creationId xmlns:p14="http://schemas.microsoft.com/office/powerpoint/2010/main" val="197341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cSld name="15_Title and Content">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838200" y="154780"/>
            <a:ext cx="10515600" cy="5564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9" name="Google Shape;219;p34"/>
          <p:cNvSpPr txBox="1">
            <a:spLocks noGrp="1"/>
          </p:cNvSpPr>
          <p:nvPr>
            <p:ph type="body" idx="1"/>
          </p:nvPr>
        </p:nvSpPr>
        <p:spPr>
          <a:xfrm>
            <a:off x="838200" y="1231244"/>
            <a:ext cx="10515600" cy="48416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220" name="Google Shape;220;p3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cxnSp>
        <p:nvCxnSpPr>
          <p:cNvPr id="221" name="Google Shape;221;p34"/>
          <p:cNvCxnSpPr/>
          <p:nvPr/>
        </p:nvCxnSpPr>
        <p:spPr>
          <a:xfrm>
            <a:off x="457200" y="6243851"/>
            <a:ext cx="11201200" cy="0"/>
          </a:xfrm>
          <a:prstGeom prst="straightConnector1">
            <a:avLst/>
          </a:prstGeom>
          <a:noFill/>
          <a:ln w="16500" cap="flat" cmpd="sng">
            <a:solidFill>
              <a:schemeClr val="dk1"/>
            </a:solidFill>
            <a:prstDash val="solid"/>
            <a:miter lim="800000"/>
            <a:headEnd type="none" w="sm" len="sm"/>
            <a:tailEnd type="none" w="sm" len="sm"/>
          </a:ln>
        </p:spPr>
      </p:cxnSp>
      <p:cxnSp>
        <p:nvCxnSpPr>
          <p:cNvPr id="222" name="Google Shape;222;p34"/>
          <p:cNvCxnSpPr/>
          <p:nvPr/>
        </p:nvCxnSpPr>
        <p:spPr>
          <a:xfrm>
            <a:off x="457200" y="1110124"/>
            <a:ext cx="11201200" cy="0"/>
          </a:xfrm>
          <a:prstGeom prst="straightConnector1">
            <a:avLst/>
          </a:prstGeom>
          <a:noFill/>
          <a:ln w="16500" cap="flat" cmpd="sng">
            <a:solidFill>
              <a:schemeClr val="dk1"/>
            </a:solidFill>
            <a:prstDash val="solid"/>
            <a:miter lim="800000"/>
            <a:headEnd type="none" w="sm" len="sm"/>
            <a:tailEnd type="none" w="sm" len="sm"/>
          </a:ln>
        </p:spPr>
      </p:cxnSp>
      <p:pic>
        <p:nvPicPr>
          <p:cNvPr id="223" name="Google Shape;223;p34"/>
          <p:cNvPicPr preferRelativeResize="0"/>
          <p:nvPr/>
        </p:nvPicPr>
        <p:blipFill rotWithShape="1">
          <a:blip r:embed="rId2">
            <a:alphaModFix/>
          </a:blip>
          <a:srcRect/>
          <a:stretch/>
        </p:blipFill>
        <p:spPr>
          <a:xfrm>
            <a:off x="457201" y="6391492"/>
            <a:ext cx="1271892" cy="294840"/>
          </a:xfrm>
          <a:prstGeom prst="rect">
            <a:avLst/>
          </a:prstGeom>
          <a:noFill/>
          <a:ln>
            <a:noFill/>
          </a:ln>
        </p:spPr>
      </p:pic>
      <p:sp>
        <p:nvSpPr>
          <p:cNvPr id="224" name="Google Shape;224;p34"/>
          <p:cNvSpPr txBox="1">
            <a:spLocks noGrp="1"/>
          </p:cNvSpPr>
          <p:nvPr>
            <p:ph type="body" idx="2"/>
          </p:nvPr>
        </p:nvSpPr>
        <p:spPr>
          <a:xfrm>
            <a:off x="838200" y="710405"/>
            <a:ext cx="10515600" cy="3588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dk1"/>
              </a:buClr>
              <a:buSzPts val="1700"/>
              <a:buNone/>
              <a:defRPr sz="2267"/>
            </a:lvl1pPr>
            <a:lvl2pPr marL="1219170" lvl="1" indent="-304792" algn="l" rtl="0">
              <a:lnSpc>
                <a:spcPct val="90000"/>
              </a:lnSpc>
              <a:spcBef>
                <a:spcPts val="533"/>
              </a:spcBef>
              <a:spcAft>
                <a:spcPts val="0"/>
              </a:spcAft>
              <a:buClr>
                <a:schemeClr val="dk1"/>
              </a:buClr>
              <a:buSzPts val="1800"/>
              <a:buNone/>
              <a:defRPr/>
            </a:lvl2pPr>
            <a:lvl3pPr marL="1828754" lvl="2" indent="-304792" algn="l" rtl="0">
              <a:lnSpc>
                <a:spcPct val="90000"/>
              </a:lnSpc>
              <a:spcBef>
                <a:spcPts val="533"/>
              </a:spcBef>
              <a:spcAft>
                <a:spcPts val="0"/>
              </a:spcAft>
              <a:buClr>
                <a:schemeClr val="dk1"/>
              </a:buClr>
              <a:buSzPts val="1500"/>
              <a:buNone/>
              <a:defRPr/>
            </a:lvl3pPr>
            <a:lvl4pPr marL="2438339" lvl="3" indent="-304792" algn="l" rtl="0">
              <a:lnSpc>
                <a:spcPct val="90000"/>
              </a:lnSpc>
              <a:spcBef>
                <a:spcPts val="533"/>
              </a:spcBef>
              <a:spcAft>
                <a:spcPts val="0"/>
              </a:spcAft>
              <a:buClr>
                <a:schemeClr val="dk1"/>
              </a:buClr>
              <a:buSzPts val="1400"/>
              <a:buNone/>
              <a:defRPr/>
            </a:lvl4pPr>
            <a:lvl5pPr marL="3047924" lvl="4" indent="-304792" algn="l" rtl="0">
              <a:lnSpc>
                <a:spcPct val="90000"/>
              </a:lnSpc>
              <a:spcBef>
                <a:spcPts val="533"/>
              </a:spcBef>
              <a:spcAft>
                <a:spcPts val="0"/>
              </a:spcAft>
              <a:buClr>
                <a:schemeClr val="dk1"/>
              </a:buClr>
              <a:buSzPts val="1400"/>
              <a:buNone/>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301448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118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teams.microsoft.com/l/meetup-join/19%3ameeting_OTdiMDIyZWMtNjAwMC00YWVhLWJmYzctMjdkNjA5YTJhMWY1%40thread.v2/0?context=%7b%22Tid%22%3a%2214b77578-9773-42d5-8507-251ca2dc2b06%22%2c%22Oid%22%3a%222e31b4fb-2c54-4995-be48-173a24bc5b84%22%7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teams.microsoft.com/l/meetup-join/19%3ameeting_YjRiZGU5NzMtOTdlZC00OTQ5LTk2YWEtNzAzNmIwMmUwZWI5%40thread.v2/0?context=%7b%22Tid%22%3a%2214b77578-9773-42d5-8507-251ca2dc2b06%22%2c%22Oid%22%3a%222e31b4fb-2c54-4995-be48-173a24bc5b84%22%7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teams.microsoft.com/l/meetup-join/19%3ameeting_MjQ5YjgxNGEtYjEwNC00ZGQ4LThlZDYtYWM1ZTA4NmYzZjlm%40thread.v2/0?context=%7b%22Tid%22%3a%2214b77578-9773-42d5-8507-251ca2dc2b06%22%2c%22Oid%22%3a%222e31b4fb-2c54-4995-be48-173a24bc5b84%22%7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teams.microsoft.com/l/meetup-join/19%3ameeting_MjQ5YjgxNGEtYjEwNC00ZGQ4LThlZDYtYWM1ZTA4NmYzZjlm%40thread.v2/0?context=%7b%22Tid%22%3a%2214b77578-9773-42d5-8507-251ca2dc2b06%22%2c%22Oid%22%3a%222e31b4fb-2c54-4995-be48-173a24bc5b84%22%7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91B9-1314-4680-8373-770B51D269FC}"/>
              </a:ext>
            </a:extLst>
          </p:cNvPr>
          <p:cNvSpPr>
            <a:spLocks noGrp="1"/>
          </p:cNvSpPr>
          <p:nvPr>
            <p:ph type="ctrTitle"/>
          </p:nvPr>
        </p:nvSpPr>
        <p:spPr>
          <a:xfrm>
            <a:off x="1524000" y="1829934"/>
            <a:ext cx="9144000" cy="2387600"/>
          </a:xfrm>
        </p:spPr>
        <p:txBody>
          <a:bodyPr/>
          <a:lstStyle/>
          <a:p>
            <a:r>
              <a:rPr lang="en-US" sz="5400">
                <a:latin typeface="+mn-lt"/>
              </a:rPr>
              <a:t>ATOM SUMMER INTERNS SEMINAR SERIES</a:t>
            </a:r>
          </a:p>
        </p:txBody>
      </p:sp>
      <p:sp>
        <p:nvSpPr>
          <p:cNvPr id="3" name="Subtitle 2">
            <a:extLst>
              <a:ext uri="{FF2B5EF4-FFF2-40B4-BE49-F238E27FC236}">
                <a16:creationId xmlns:a16="http://schemas.microsoft.com/office/drawing/2014/main" id="{C0EE6700-58B3-47CB-91E5-5FFE5BA44A1F}"/>
              </a:ext>
            </a:extLst>
          </p:cNvPr>
          <p:cNvSpPr>
            <a:spLocks noGrp="1"/>
          </p:cNvSpPr>
          <p:nvPr>
            <p:ph type="subTitle" idx="1"/>
          </p:nvPr>
        </p:nvSpPr>
        <p:spPr>
          <a:xfrm>
            <a:off x="1524000" y="5028066"/>
            <a:ext cx="9144000" cy="1655762"/>
          </a:xfrm>
        </p:spPr>
        <p:txBody>
          <a:bodyPr/>
          <a:lstStyle/>
          <a:p>
            <a:r>
              <a:rPr lang="en-US"/>
              <a:t>Butler Summer 2022</a:t>
            </a:r>
          </a:p>
        </p:txBody>
      </p:sp>
    </p:spTree>
    <p:extLst>
      <p:ext uri="{BB962C8B-B14F-4D97-AF65-F5344CB8AC3E}">
        <p14:creationId xmlns:p14="http://schemas.microsoft.com/office/powerpoint/2010/main" val="71749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35d8c36762_0_0"/>
          <p:cNvSpPr txBox="1">
            <a:spLocks noGrp="1"/>
          </p:cNvSpPr>
          <p:nvPr>
            <p:ph type="title"/>
          </p:nvPr>
        </p:nvSpPr>
        <p:spPr>
          <a:xfrm>
            <a:off x="767811" y="394933"/>
            <a:ext cx="10515600" cy="5559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US">
                <a:latin typeface="Montserrat" panose="00000500000000000000" pitchFamily="2" charset="0"/>
              </a:rPr>
              <a:t>Seminar #1 by Dr. Joseph Ivanic</a:t>
            </a:r>
          </a:p>
        </p:txBody>
      </p:sp>
      <p:sp>
        <p:nvSpPr>
          <p:cNvPr id="5" name="TextBox 4">
            <a:extLst>
              <a:ext uri="{FF2B5EF4-FFF2-40B4-BE49-F238E27FC236}">
                <a16:creationId xmlns:a16="http://schemas.microsoft.com/office/drawing/2014/main" id="{A558BAC0-6B84-4B8D-B700-1E738C7A3595}"/>
              </a:ext>
            </a:extLst>
          </p:cNvPr>
          <p:cNvSpPr txBox="1"/>
          <p:nvPr/>
        </p:nvSpPr>
        <p:spPr>
          <a:xfrm>
            <a:off x="522514" y="1014116"/>
            <a:ext cx="11506200" cy="4339650"/>
          </a:xfrm>
          <a:prstGeom prst="rect">
            <a:avLst/>
          </a:prstGeom>
          <a:noFill/>
        </p:spPr>
        <p:txBody>
          <a:bodyPr wrap="square" lIns="91440" tIns="45720" rIns="91440" bIns="45720" anchor="t">
            <a:spAutoFit/>
          </a:bodyPr>
          <a:lstStyle/>
          <a:p>
            <a:endParaRPr lang="en-US">
              <a:latin typeface="Montserrat" panose="00000500000000000000" pitchFamily="2" charset="0"/>
            </a:endParaRPr>
          </a:p>
          <a:p>
            <a:r>
              <a:rPr lang="en-US" b="1">
                <a:latin typeface="Montserrat" panose="00000500000000000000" pitchFamily="2" charset="0"/>
              </a:rPr>
              <a:t>Date </a:t>
            </a:r>
            <a:r>
              <a:rPr lang="en-US">
                <a:latin typeface="Montserrat" panose="00000500000000000000" pitchFamily="2" charset="0"/>
              </a:rPr>
              <a:t>-</a:t>
            </a:r>
            <a:r>
              <a:rPr lang="en-US" b="1">
                <a:latin typeface="Montserrat" panose="00000500000000000000" pitchFamily="2" charset="0"/>
              </a:rPr>
              <a:t> </a:t>
            </a:r>
            <a:r>
              <a:rPr lang="en-US">
                <a:latin typeface="Montserrat" panose="00000500000000000000" pitchFamily="2" charset="0"/>
              </a:rPr>
              <a:t>Thu June 23, 2022, 2:00 pm – 3:00 pm ET</a:t>
            </a:r>
          </a:p>
          <a:p>
            <a:endParaRPr lang="en-US" b="1">
              <a:latin typeface="Montserrat" panose="00000500000000000000" pitchFamily="2" charset="0"/>
            </a:endParaRPr>
          </a:p>
          <a:p>
            <a:r>
              <a:rPr lang="en-US" b="1">
                <a:latin typeface="Montserrat" panose="00000500000000000000" pitchFamily="2" charset="0"/>
              </a:rPr>
              <a:t>Meeting Link </a:t>
            </a:r>
            <a:r>
              <a:rPr lang="en-US" sz="1200">
                <a:latin typeface="Montserrat" panose="00000500000000000000" pitchFamily="2" charset="0"/>
              </a:rPr>
              <a:t>- </a:t>
            </a:r>
            <a:r>
              <a:rPr lang="en-US" sz="1200">
                <a:latin typeface="Montserrat" panose="00000500000000000000" pitchFamily="2" charset="0"/>
                <a:hlinkClick r:id="rId3"/>
              </a:rPr>
              <a:t>https://teams.microsoft.com/l/meetup-join/19%3ameeting_OTdiMDIyZWMtNjAwMC00YWVhLWJmYzctMjdkNjA5YTJhMWY1%40thread.v2/0?context=%7b%22Tid%22%3a%2214b77578-9773-42d5-8507-251ca2dc2b06%22%2c%22Oid%22%3a%222e31b4fb-2c54-4995-be48-173a24bc5b84%22%7d</a:t>
            </a:r>
            <a:endParaRPr lang="en-US">
              <a:latin typeface="Montserrat" panose="00000500000000000000" pitchFamily="2" charset="0"/>
            </a:endParaRPr>
          </a:p>
          <a:p>
            <a:endParaRPr lang="en-US">
              <a:latin typeface="Montserrat" panose="00000500000000000000" pitchFamily="2" charset="0"/>
            </a:endParaRPr>
          </a:p>
          <a:p>
            <a:r>
              <a:rPr lang="en-US" b="1">
                <a:latin typeface="Montserrat"/>
              </a:rPr>
              <a:t>PRESENTER</a:t>
            </a:r>
            <a:r>
              <a:rPr lang="en-US">
                <a:latin typeface="Montserrat"/>
              </a:rPr>
              <a:t> – Dr. Joseph Ivanic, </a:t>
            </a:r>
            <a:r>
              <a:rPr lang="en-US" err="1">
                <a:latin typeface="Montserrat"/>
              </a:rPr>
              <a:t>Ph.D</a:t>
            </a:r>
            <a:r>
              <a:rPr lang="en-US">
                <a:latin typeface="Montserrat"/>
              </a:rPr>
              <a:t>, Senior Investigator, Frederick National Laboratory for Cancer Research (FNLCR)</a:t>
            </a:r>
            <a:endParaRPr lang="en-US">
              <a:latin typeface="Montserrat" panose="00000500000000000000" pitchFamily="2" charset="0"/>
            </a:endParaRPr>
          </a:p>
          <a:p>
            <a:pPr>
              <a:lnSpc>
                <a:spcPct val="150000"/>
              </a:lnSpc>
            </a:pPr>
            <a:endParaRPr lang="en-US">
              <a:latin typeface="Montserrat" panose="00000500000000000000" pitchFamily="2" charset="0"/>
            </a:endParaRPr>
          </a:p>
          <a:p>
            <a:pPr>
              <a:lnSpc>
                <a:spcPct val="150000"/>
              </a:lnSpc>
            </a:pPr>
            <a:r>
              <a:rPr lang="en-US" b="1">
                <a:latin typeface="Montserrat" panose="00000500000000000000" pitchFamily="2" charset="0"/>
              </a:rPr>
              <a:t>TOPICS </a:t>
            </a:r>
            <a:r>
              <a:rPr lang="en-US">
                <a:latin typeface="Montserrat" panose="00000500000000000000" pitchFamily="2" charset="0"/>
              </a:rPr>
              <a:t>– There will be two 30-minutes presentations (1 hour – 2 x 30-minutes)</a:t>
            </a:r>
          </a:p>
          <a:p>
            <a:pPr marL="800100" lvl="1" indent="-342900">
              <a:lnSpc>
                <a:spcPct val="150000"/>
              </a:lnSpc>
              <a:buFont typeface="+mj-lt"/>
              <a:buAutoNum type="arabicPeriod"/>
            </a:pPr>
            <a:r>
              <a:rPr lang="en-US">
                <a:latin typeface="Montserrat" panose="00000500000000000000" pitchFamily="2" charset="0"/>
              </a:rPr>
              <a:t>Introduction to Molecules and Generative Molecular Design</a:t>
            </a:r>
          </a:p>
          <a:p>
            <a:pPr marL="800100" lvl="1" indent="-342900">
              <a:lnSpc>
                <a:spcPct val="150000"/>
              </a:lnSpc>
              <a:buFont typeface="+mj-lt"/>
              <a:buAutoNum type="arabicPeriod"/>
            </a:pPr>
            <a:r>
              <a:rPr lang="en-US">
                <a:latin typeface="Montserrat" panose="00000500000000000000" pitchFamily="2" charset="0"/>
              </a:rPr>
              <a:t>Introduction to Quantum Chemistry and Use for Health Research</a:t>
            </a:r>
          </a:p>
          <a:p>
            <a:endParaRPr lang="en-US">
              <a:latin typeface="Montserrat" panose="00000500000000000000" pitchFamily="2" charset="0"/>
            </a:endParaRPr>
          </a:p>
        </p:txBody>
      </p:sp>
    </p:spTree>
    <p:extLst>
      <p:ext uri="{BB962C8B-B14F-4D97-AF65-F5344CB8AC3E}">
        <p14:creationId xmlns:p14="http://schemas.microsoft.com/office/powerpoint/2010/main" val="406671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941F-96F4-8341-AEF7-EFEBFAB24E07}"/>
              </a:ext>
            </a:extLst>
          </p:cNvPr>
          <p:cNvSpPr>
            <a:spLocks noGrp="1"/>
          </p:cNvSpPr>
          <p:nvPr>
            <p:ph type="title"/>
          </p:nvPr>
        </p:nvSpPr>
        <p:spPr/>
        <p:txBody>
          <a:bodyPr/>
          <a:lstStyle/>
          <a:p>
            <a:r>
              <a:rPr lang="en-US">
                <a:latin typeface="Century Gothic" panose="020B0502020202020204" pitchFamily="34" charset="0"/>
              </a:rPr>
              <a:t>Joe Ivanic</a:t>
            </a:r>
          </a:p>
        </p:txBody>
      </p:sp>
      <p:sp>
        <p:nvSpPr>
          <p:cNvPr id="3" name="Content Placeholder 2">
            <a:extLst>
              <a:ext uri="{FF2B5EF4-FFF2-40B4-BE49-F238E27FC236}">
                <a16:creationId xmlns:a16="http://schemas.microsoft.com/office/drawing/2014/main" id="{1C9E3424-252D-0741-8519-3A29C5E66E6D}"/>
              </a:ext>
            </a:extLst>
          </p:cNvPr>
          <p:cNvSpPr>
            <a:spLocks noGrp="1"/>
          </p:cNvSpPr>
          <p:nvPr>
            <p:ph idx="1"/>
          </p:nvPr>
        </p:nvSpPr>
        <p:spPr>
          <a:xfrm>
            <a:off x="5185130" y="1156641"/>
            <a:ext cx="5482870" cy="4990952"/>
          </a:xfrm>
        </p:spPr>
        <p:txBody>
          <a:bodyPr>
            <a:normAutofit lnSpcReduction="10000"/>
          </a:bodyPr>
          <a:lstStyle/>
          <a:p>
            <a:pPr marL="0" indent="0">
              <a:lnSpc>
                <a:spcPct val="120000"/>
              </a:lnSpc>
              <a:buNone/>
            </a:pPr>
            <a:r>
              <a:rPr lang="en-US" sz="1600" b="1">
                <a:latin typeface="Century Gothic" panose="020B0502020202020204" pitchFamily="34" charset="0"/>
              </a:rPr>
              <a:t>My Experience</a:t>
            </a:r>
          </a:p>
          <a:p>
            <a:pPr>
              <a:lnSpc>
                <a:spcPct val="120000"/>
              </a:lnSpc>
            </a:pPr>
            <a:r>
              <a:rPr lang="en-US" sz="1600">
                <a:latin typeface="Century Gothic" panose="020B0502020202020204" pitchFamily="34" charset="0"/>
              </a:rPr>
              <a:t>30+ years experience in Quantum Chemistry</a:t>
            </a:r>
          </a:p>
          <a:p>
            <a:pPr>
              <a:lnSpc>
                <a:spcPct val="120000"/>
              </a:lnSpc>
            </a:pPr>
            <a:r>
              <a:rPr lang="en-US" sz="1600">
                <a:latin typeface="Century Gothic" panose="020B0502020202020204" pitchFamily="34" charset="0"/>
              </a:rPr>
              <a:t>Developed many high-level theories/methods</a:t>
            </a:r>
          </a:p>
          <a:p>
            <a:pPr>
              <a:lnSpc>
                <a:spcPct val="120000"/>
              </a:lnSpc>
            </a:pPr>
            <a:r>
              <a:rPr lang="en-US" sz="1600">
                <a:latin typeface="Century Gothic" panose="020B0502020202020204" pitchFamily="34" charset="0"/>
              </a:rPr>
              <a:t>Used quantum chemistry for health research</a:t>
            </a:r>
          </a:p>
          <a:p>
            <a:pPr>
              <a:lnSpc>
                <a:spcPct val="120000"/>
              </a:lnSpc>
            </a:pPr>
            <a:r>
              <a:rPr lang="en-US" sz="1600">
                <a:latin typeface="Century Gothic" panose="020B0502020202020204" pitchFamily="34" charset="0"/>
              </a:rPr>
              <a:t>Worked at DoE, DoD, &amp; NCI/NIH </a:t>
            </a:r>
          </a:p>
          <a:p>
            <a:pPr marL="0" indent="0">
              <a:lnSpc>
                <a:spcPct val="120000"/>
              </a:lnSpc>
              <a:buNone/>
            </a:pPr>
            <a:r>
              <a:rPr lang="en-US" sz="1600" b="1">
                <a:latin typeface="Century Gothic" panose="020B0502020202020204" pitchFamily="34" charset="0"/>
              </a:rPr>
              <a:t>Education</a:t>
            </a:r>
          </a:p>
          <a:p>
            <a:pPr>
              <a:lnSpc>
                <a:spcPct val="120000"/>
              </a:lnSpc>
            </a:pPr>
            <a:r>
              <a:rPr lang="en-US" sz="1600">
                <a:latin typeface="Century Gothic" panose="020B0502020202020204" pitchFamily="34" charset="0"/>
              </a:rPr>
              <a:t>BS, Mathematics/Chemistry, University of Melbourne</a:t>
            </a:r>
          </a:p>
          <a:p>
            <a:pPr>
              <a:lnSpc>
                <a:spcPct val="120000"/>
              </a:lnSpc>
            </a:pPr>
            <a:r>
              <a:rPr lang="en-US" sz="1600">
                <a:latin typeface="Century Gothic" panose="020B0502020202020204" pitchFamily="34" charset="0"/>
              </a:rPr>
              <a:t>PhD, Quantum Chemistry, University of Melbourne</a:t>
            </a:r>
          </a:p>
          <a:p>
            <a:pPr marL="0" indent="0">
              <a:lnSpc>
                <a:spcPct val="120000"/>
              </a:lnSpc>
              <a:buNone/>
            </a:pPr>
            <a:r>
              <a:rPr lang="en-US" sz="1600" b="1">
                <a:latin typeface="Century Gothic" panose="020B0502020202020204" pitchFamily="34" charset="0"/>
              </a:rPr>
              <a:t>About Me</a:t>
            </a:r>
          </a:p>
          <a:p>
            <a:pPr marL="285750" indent="-285750">
              <a:lnSpc>
                <a:spcPct val="120000"/>
              </a:lnSpc>
            </a:pPr>
            <a:r>
              <a:rPr lang="en-US" sz="1600">
                <a:latin typeface="Century Gothic" panose="020B0502020202020204" pitchFamily="34" charset="0"/>
              </a:rPr>
              <a:t>I grew up in the remote Australian Outback</a:t>
            </a:r>
          </a:p>
          <a:p>
            <a:pPr marL="285750" indent="-285750">
              <a:lnSpc>
                <a:spcPct val="120000"/>
              </a:lnSpc>
            </a:pPr>
            <a:r>
              <a:rPr lang="en-US" sz="1600">
                <a:latin typeface="Century Gothic" panose="020B0502020202020204" pitchFamily="34" charset="0"/>
              </a:rPr>
              <a:t>I like running/sports, cooking, crosswords, coffee</a:t>
            </a:r>
          </a:p>
          <a:p>
            <a:pPr marL="285750" indent="-285750">
              <a:lnSpc>
                <a:spcPct val="120000"/>
              </a:lnSpc>
            </a:pPr>
            <a:r>
              <a:rPr lang="en-US" sz="1600">
                <a:latin typeface="Century Gothic" panose="020B0502020202020204" pitchFamily="34" charset="0"/>
              </a:rPr>
              <a:t>I’ve played guitar for 40+ years (rock &amp; classical)</a:t>
            </a:r>
          </a:p>
          <a:p>
            <a:pPr marL="285750" indent="-285750">
              <a:lnSpc>
                <a:spcPct val="120000"/>
              </a:lnSpc>
            </a:pPr>
            <a:endParaRPr lang="en-US" sz="1600">
              <a:latin typeface="Century Gothic" panose="020B0502020202020204" pitchFamily="34" charset="0"/>
            </a:endParaRPr>
          </a:p>
          <a:p>
            <a:pPr>
              <a:lnSpc>
                <a:spcPct val="120000"/>
              </a:lnSpc>
            </a:pPr>
            <a:endParaRPr lang="en-US" sz="1100" b="1">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80C7013F-580F-E34C-8B1F-62EFBE077C76}"/>
              </a:ext>
            </a:extLst>
          </p:cNvPr>
          <p:cNvSpPr>
            <a:spLocks noGrp="1"/>
          </p:cNvSpPr>
          <p:nvPr>
            <p:ph type="sldNum" sz="quarter" idx="12"/>
          </p:nvPr>
        </p:nvSpPr>
        <p:spPr/>
        <p:txBody>
          <a:bodyPr/>
          <a:lstStyle/>
          <a:p>
            <a:fld id="{D5F11FED-66BC-4C03-9016-FD41D1C797D0}" type="slidenum">
              <a:rPr lang="en-US" smtClean="0">
                <a:latin typeface="Century Gothic" panose="020B0502020202020204" pitchFamily="34" charset="0"/>
              </a:rPr>
              <a:t>3</a:t>
            </a:fld>
            <a:endParaRPr lang="en-US">
              <a:latin typeface="Century Gothic" panose="020B0502020202020204" pitchFamily="34" charset="0"/>
            </a:endParaRPr>
          </a:p>
        </p:txBody>
      </p:sp>
      <p:sp>
        <p:nvSpPr>
          <p:cNvPr id="5" name="Text Placeholder 4">
            <a:extLst>
              <a:ext uri="{FF2B5EF4-FFF2-40B4-BE49-F238E27FC236}">
                <a16:creationId xmlns:a16="http://schemas.microsoft.com/office/drawing/2014/main" id="{C1A06C1E-96B3-1F4F-97F7-BDE81CDEB999}"/>
              </a:ext>
            </a:extLst>
          </p:cNvPr>
          <p:cNvSpPr>
            <a:spLocks noGrp="1"/>
          </p:cNvSpPr>
          <p:nvPr>
            <p:ph type="body" sz="quarter" idx="13"/>
          </p:nvPr>
        </p:nvSpPr>
        <p:spPr/>
        <p:txBody>
          <a:bodyPr/>
          <a:lstStyle/>
          <a:p>
            <a:r>
              <a:rPr lang="en-US">
                <a:latin typeface="Century Gothic" panose="020B0502020202020204" pitchFamily="34" charset="0"/>
              </a:rPr>
              <a:t>Computational Scientist, Advanced Biomedical Computational Science</a:t>
            </a:r>
          </a:p>
        </p:txBody>
      </p:sp>
      <p:pic>
        <p:nvPicPr>
          <p:cNvPr id="15" name="Picture 14" descr="A person smiling for the camera&#10;&#10;Description automatically generated with medium confidence">
            <a:extLst>
              <a:ext uri="{FF2B5EF4-FFF2-40B4-BE49-F238E27FC236}">
                <a16:creationId xmlns:a16="http://schemas.microsoft.com/office/drawing/2014/main" id="{3894D17E-4A4C-4F81-B880-D8DA04CCD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291" y="1382010"/>
            <a:ext cx="3247055" cy="4523987"/>
          </a:xfrm>
          <a:prstGeom prst="rect">
            <a:avLst/>
          </a:prstGeom>
        </p:spPr>
      </p:pic>
    </p:spTree>
    <p:extLst>
      <p:ext uri="{BB962C8B-B14F-4D97-AF65-F5344CB8AC3E}">
        <p14:creationId xmlns:p14="http://schemas.microsoft.com/office/powerpoint/2010/main" val="3706041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35d8c36762_0_0"/>
          <p:cNvSpPr txBox="1">
            <a:spLocks noGrp="1"/>
          </p:cNvSpPr>
          <p:nvPr>
            <p:ph type="title"/>
          </p:nvPr>
        </p:nvSpPr>
        <p:spPr>
          <a:xfrm>
            <a:off x="767811" y="394933"/>
            <a:ext cx="10515600" cy="5559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US" dirty="0">
                <a:latin typeface="Montserrat" panose="00000500000000000000" pitchFamily="2" charset="0"/>
              </a:rPr>
              <a:t>Seminar #2 by Dr. Pinyi Lu</a:t>
            </a:r>
          </a:p>
        </p:txBody>
      </p:sp>
      <p:sp>
        <p:nvSpPr>
          <p:cNvPr id="7" name="TextBox 6">
            <a:extLst>
              <a:ext uri="{FF2B5EF4-FFF2-40B4-BE49-F238E27FC236}">
                <a16:creationId xmlns:a16="http://schemas.microsoft.com/office/drawing/2014/main" id="{B9E9B542-ED0E-4616-9E0D-F9C8D8C2E21C}"/>
              </a:ext>
            </a:extLst>
          </p:cNvPr>
          <p:cNvSpPr txBox="1"/>
          <p:nvPr/>
        </p:nvSpPr>
        <p:spPr>
          <a:xfrm>
            <a:off x="500742" y="1119155"/>
            <a:ext cx="11168744" cy="4893647"/>
          </a:xfrm>
          <a:prstGeom prst="rect">
            <a:avLst/>
          </a:prstGeom>
          <a:noFill/>
        </p:spPr>
        <p:txBody>
          <a:bodyPr wrap="square" lIns="91440" tIns="45720" rIns="91440" bIns="45720" anchor="t">
            <a:spAutoFit/>
          </a:bodyPr>
          <a:lstStyle/>
          <a:p>
            <a:r>
              <a:rPr lang="en-US" b="1" dirty="0">
                <a:latin typeface="Montserrat" panose="00000500000000000000" pitchFamily="2" charset="0"/>
              </a:rPr>
              <a:t>Date </a:t>
            </a:r>
            <a:r>
              <a:rPr lang="en-US" dirty="0">
                <a:latin typeface="Montserrat" panose="00000500000000000000" pitchFamily="2" charset="0"/>
              </a:rPr>
              <a:t>- Thu June 30, 2022, 11:00 am – 12:00 pm ET</a:t>
            </a:r>
          </a:p>
          <a:p>
            <a:endParaRPr lang="en-US" b="1" dirty="0">
              <a:latin typeface="Montserrat" panose="00000500000000000000" pitchFamily="2" charset="0"/>
            </a:endParaRPr>
          </a:p>
          <a:p>
            <a:r>
              <a:rPr lang="en-US" b="1" dirty="0">
                <a:latin typeface="Montserrat" panose="00000500000000000000" pitchFamily="2" charset="0"/>
              </a:rPr>
              <a:t>Meeting Link </a:t>
            </a:r>
            <a:r>
              <a:rPr lang="en-US" dirty="0">
                <a:latin typeface="Montserrat" panose="00000500000000000000" pitchFamily="2" charset="0"/>
              </a:rPr>
              <a:t>- </a:t>
            </a:r>
            <a:r>
              <a:rPr lang="en-US" sz="1400" dirty="0">
                <a:latin typeface="Montserrat" panose="00000500000000000000" pitchFamily="2" charset="0"/>
                <a:hlinkClick r:id="rId3"/>
              </a:rPr>
              <a:t>https://teams.microsoft.com/l/meetup-join/19%3ameeting_YjRiZGU5NzMtOTdlZC00OTQ5LTk2YWEtNzAzNmIwMmUwZWI5%40thread.v2/0?context=%7b%22Tid%22%3a%2214b77578-9773-42d5-8507-251ca2dc2b06%22%2c%22Oid%22%3a%222e31b4fb-2c54-4995-be48-173a24bc5b84%22%7d</a:t>
            </a:r>
            <a:endParaRPr lang="en-US" sz="1400" dirty="0">
              <a:latin typeface="Montserrat" panose="00000500000000000000" pitchFamily="2" charset="0"/>
            </a:endParaRPr>
          </a:p>
          <a:p>
            <a:endParaRPr lang="en-US" b="1" dirty="0">
              <a:latin typeface="Montserrat" panose="00000500000000000000" pitchFamily="2" charset="0"/>
            </a:endParaRPr>
          </a:p>
          <a:p>
            <a:r>
              <a:rPr lang="en-US" b="1" dirty="0">
                <a:latin typeface="Montserrat" panose="00000500000000000000" pitchFamily="2" charset="0"/>
              </a:rPr>
              <a:t>TITLE</a:t>
            </a:r>
            <a:r>
              <a:rPr lang="en-US" dirty="0">
                <a:latin typeface="Montserrat" panose="00000500000000000000" pitchFamily="2" charset="0"/>
              </a:rPr>
              <a:t> - Computer-Aided Drug Discovery</a:t>
            </a:r>
          </a:p>
          <a:p>
            <a:endParaRPr lang="en-US" dirty="0">
              <a:latin typeface="Montserrat" panose="00000500000000000000" pitchFamily="2" charset="0"/>
            </a:endParaRPr>
          </a:p>
          <a:p>
            <a:r>
              <a:rPr lang="en-US" b="1" dirty="0">
                <a:latin typeface="Montserrat"/>
              </a:rPr>
              <a:t>PRESENTER</a:t>
            </a:r>
            <a:r>
              <a:rPr lang="en-US" dirty="0">
                <a:latin typeface="Montserrat"/>
              </a:rPr>
              <a:t> – Pinyi Lu, Ph.D.,  Senior Data Scientist, FNLCR, ATOM Consortium</a:t>
            </a:r>
            <a:endParaRPr lang="en-US" dirty="0">
              <a:latin typeface="Montserrat" panose="00000500000000000000" pitchFamily="2" charset="0"/>
            </a:endParaRPr>
          </a:p>
          <a:p>
            <a:endParaRPr lang="en-US" dirty="0">
              <a:latin typeface="Montserrat" panose="00000500000000000000" pitchFamily="2" charset="0"/>
            </a:endParaRPr>
          </a:p>
          <a:p>
            <a:r>
              <a:rPr lang="en-US" b="1" dirty="0">
                <a:latin typeface="Montserrat" panose="00000500000000000000" pitchFamily="2" charset="0"/>
              </a:rPr>
              <a:t>ABSTRACT</a:t>
            </a:r>
            <a:r>
              <a:rPr lang="en-US" dirty="0">
                <a:latin typeface="Montserrat" panose="00000500000000000000" pitchFamily="2" charset="0"/>
              </a:rPr>
              <a:t> - Computer-aided drug discovery (CADD) has become an important part of the drug discovery process due to the reduced cost of computational methods and the increased availability of three-dimensional structural information. In this seminar, an introduction to CADD will be addressed. I will compare structure-based and ligand-based modeling, focusing primarily on molecular docking and quantitative structure-activity relationship models. In addition, I will present an example of application of computational methods in drug discovery and highlight some considerations in the application of CADD.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941F-96F4-8341-AEF7-EFEBFAB24E07}"/>
              </a:ext>
            </a:extLst>
          </p:cNvPr>
          <p:cNvSpPr>
            <a:spLocks noGrp="1"/>
          </p:cNvSpPr>
          <p:nvPr>
            <p:ph type="title"/>
          </p:nvPr>
        </p:nvSpPr>
        <p:spPr/>
        <p:txBody>
          <a:bodyPr>
            <a:normAutofit/>
          </a:bodyPr>
          <a:lstStyle/>
          <a:p>
            <a:r>
              <a:rPr lang="en-US" sz="3200" dirty="0"/>
              <a:t>Pinyi Lu</a:t>
            </a:r>
          </a:p>
        </p:txBody>
      </p:sp>
      <p:sp>
        <p:nvSpPr>
          <p:cNvPr id="3" name="Content Placeholder 2">
            <a:extLst>
              <a:ext uri="{FF2B5EF4-FFF2-40B4-BE49-F238E27FC236}">
                <a16:creationId xmlns:a16="http://schemas.microsoft.com/office/drawing/2014/main" id="{1C9E3424-252D-0741-8519-3A29C5E66E6D}"/>
              </a:ext>
            </a:extLst>
          </p:cNvPr>
          <p:cNvSpPr>
            <a:spLocks noGrp="1"/>
          </p:cNvSpPr>
          <p:nvPr>
            <p:ph idx="1"/>
          </p:nvPr>
        </p:nvSpPr>
        <p:spPr>
          <a:xfrm>
            <a:off x="3804864" y="1394534"/>
            <a:ext cx="7265907" cy="4841414"/>
          </a:xfrm>
        </p:spPr>
        <p:txBody>
          <a:bodyPr>
            <a:normAutofit fontScale="85000" lnSpcReduction="20000"/>
          </a:bodyPr>
          <a:lstStyle/>
          <a:p>
            <a:pPr marL="0" indent="0">
              <a:spcAft>
                <a:spcPts val="600"/>
              </a:spcAft>
              <a:buNone/>
            </a:pPr>
            <a:r>
              <a:rPr lang="en-US" b="1" dirty="0"/>
              <a:t>My Experience</a:t>
            </a:r>
          </a:p>
          <a:p>
            <a:r>
              <a:rPr lang="en-US" sz="1900" dirty="0"/>
              <a:t>16+ years research experience on translational informatics</a:t>
            </a:r>
          </a:p>
          <a:p>
            <a:r>
              <a:rPr lang="en-US" sz="1900" dirty="0"/>
              <a:t>Collaboration with pharmaceutical companies and healthcare systems</a:t>
            </a:r>
          </a:p>
          <a:p>
            <a:r>
              <a:rPr lang="en-US" sz="1900" dirty="0"/>
              <a:t>Recent works include:</a:t>
            </a:r>
          </a:p>
          <a:p>
            <a:pPr lvl="1">
              <a:buFont typeface="Courier New" panose="02070309020205020404" pitchFamily="49" charset="0"/>
              <a:buChar char="o"/>
            </a:pPr>
            <a:r>
              <a:rPr lang="en-US" sz="1900" dirty="0"/>
              <a:t>JDACS4C Pilot 1 – Predictive Modeling for Pre-Clinical Screening</a:t>
            </a:r>
          </a:p>
          <a:p>
            <a:pPr lvl="1">
              <a:buFont typeface="Courier New" panose="02070309020205020404" pitchFamily="49" charset="0"/>
              <a:buChar char="o"/>
            </a:pPr>
            <a:r>
              <a:rPr lang="en-US" sz="1900" dirty="0"/>
              <a:t>AI-based drug discovery and design of anticancer drugs that target CENP-E  </a:t>
            </a:r>
          </a:p>
          <a:p>
            <a:pPr marL="0" indent="0">
              <a:spcAft>
                <a:spcPts val="600"/>
              </a:spcAft>
              <a:buNone/>
            </a:pPr>
            <a:r>
              <a:rPr lang="en-US" b="1" dirty="0"/>
              <a:t>Education</a:t>
            </a:r>
          </a:p>
          <a:p>
            <a:r>
              <a:rPr lang="en-US" sz="1900" dirty="0"/>
              <a:t>Post-doctoral Appointment, University of Texas Health Science Center</a:t>
            </a:r>
          </a:p>
          <a:p>
            <a:r>
              <a:rPr lang="en-US" sz="1900" dirty="0">
                <a:cs typeface="Arial" panose="020B0604020202020204" pitchFamily="34" charset="0"/>
              </a:rPr>
              <a:t>Ph.D., Computational Biology and Chemoinformatics, Virginia Tech</a:t>
            </a:r>
          </a:p>
          <a:p>
            <a:r>
              <a:rPr lang="en-US" sz="1900" dirty="0">
                <a:cs typeface="Arial" panose="020B0604020202020204" pitchFamily="34" charset="0"/>
              </a:rPr>
              <a:t>M.S., Computer Science, Virginia Tech</a:t>
            </a:r>
          </a:p>
          <a:p>
            <a:pPr marL="0" indent="0">
              <a:spcAft>
                <a:spcPts val="600"/>
              </a:spcAft>
              <a:buNone/>
            </a:pPr>
            <a:r>
              <a:rPr lang="en-US" b="1" dirty="0"/>
              <a:t>Keywords</a:t>
            </a:r>
          </a:p>
          <a:p>
            <a:r>
              <a:rPr lang="en-US" sz="1900" dirty="0">
                <a:solidFill>
                  <a:srgbClr val="4B4B4B"/>
                </a:solidFill>
                <a:cs typeface="Arial" panose="020B0604020202020204" pitchFamily="34" charset="0"/>
              </a:rPr>
              <a:t>CADD and Machine Learning</a:t>
            </a:r>
          </a:p>
          <a:p>
            <a:r>
              <a:rPr lang="en-US" sz="1900" dirty="0">
                <a:solidFill>
                  <a:srgbClr val="4B4B4B"/>
                </a:solidFill>
                <a:cs typeface="Arial" panose="020B0604020202020204" pitchFamily="34" charset="0"/>
              </a:rPr>
              <a:t>Precision Medicine and Translational Research</a:t>
            </a:r>
          </a:p>
          <a:p>
            <a:r>
              <a:rPr lang="en-US" sz="1900" dirty="0">
                <a:solidFill>
                  <a:srgbClr val="4B4B4B"/>
                </a:solidFill>
                <a:cs typeface="Arial" panose="020B0604020202020204" pitchFamily="34" charset="0"/>
              </a:rPr>
              <a:t>Badminton and Pickleball</a:t>
            </a:r>
          </a:p>
        </p:txBody>
      </p:sp>
      <p:sp>
        <p:nvSpPr>
          <p:cNvPr id="5" name="Text Placeholder 4">
            <a:extLst>
              <a:ext uri="{FF2B5EF4-FFF2-40B4-BE49-F238E27FC236}">
                <a16:creationId xmlns:a16="http://schemas.microsoft.com/office/drawing/2014/main" id="{C1A06C1E-96B3-1F4F-97F7-BDE81CDEB999}"/>
              </a:ext>
            </a:extLst>
          </p:cNvPr>
          <p:cNvSpPr>
            <a:spLocks noGrp="1"/>
          </p:cNvSpPr>
          <p:nvPr>
            <p:ph type="body" sz="quarter" idx="13"/>
          </p:nvPr>
        </p:nvSpPr>
        <p:spPr>
          <a:xfrm>
            <a:off x="838200" y="690807"/>
            <a:ext cx="10765972" cy="358775"/>
          </a:xfrm>
        </p:spPr>
        <p:txBody>
          <a:bodyPr/>
          <a:lstStyle/>
          <a:p>
            <a:r>
              <a:rPr lang="en-US" sz="2000" dirty="0"/>
              <a:t>Senior Data Scientist, Cancer Data Science Initiatives, FNLCR</a:t>
            </a:r>
          </a:p>
        </p:txBody>
      </p:sp>
      <p:sp>
        <p:nvSpPr>
          <p:cNvPr id="7" name="Rectangle 6">
            <a:extLst>
              <a:ext uri="{FF2B5EF4-FFF2-40B4-BE49-F238E27FC236}">
                <a16:creationId xmlns:a16="http://schemas.microsoft.com/office/drawing/2014/main" id="{24966CE5-3E0B-8F44-9E88-39CD61B30FE5}"/>
              </a:ext>
            </a:extLst>
          </p:cNvPr>
          <p:cNvSpPr/>
          <p:nvPr/>
        </p:nvSpPr>
        <p:spPr>
          <a:xfrm>
            <a:off x="2020500" y="3125505"/>
            <a:ext cx="1495487" cy="307777"/>
          </a:xfrm>
          <a:prstGeom prst="rect">
            <a:avLst/>
          </a:prstGeom>
        </p:spPr>
        <p:txBody>
          <a:bodyPr wrap="square">
            <a:spAutoFit/>
          </a:bodyPr>
          <a:lstStyle/>
          <a:p>
            <a:r>
              <a:rPr lang="en-US" sz="1400" dirty="0"/>
              <a:t>pinyi.lu@nih.gov</a:t>
            </a:r>
          </a:p>
        </p:txBody>
      </p:sp>
      <p:pic>
        <p:nvPicPr>
          <p:cNvPr id="10" name="Picture 9">
            <a:extLst>
              <a:ext uri="{FF2B5EF4-FFF2-40B4-BE49-F238E27FC236}">
                <a16:creationId xmlns:a16="http://schemas.microsoft.com/office/drawing/2014/main" id="{E98C9121-972E-A043-8BE6-B9D057065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500" y="1388284"/>
            <a:ext cx="1627632" cy="1627632"/>
          </a:xfrm>
          <a:prstGeom prst="rect">
            <a:avLst/>
          </a:prstGeom>
        </p:spPr>
      </p:pic>
      <p:sp>
        <p:nvSpPr>
          <p:cNvPr id="6" name="Rectangle 5">
            <a:extLst>
              <a:ext uri="{FF2B5EF4-FFF2-40B4-BE49-F238E27FC236}">
                <a16:creationId xmlns:a16="http://schemas.microsoft.com/office/drawing/2014/main" id="{76A40030-E07C-D841-A85A-C628625A3E24}"/>
              </a:ext>
            </a:extLst>
          </p:cNvPr>
          <p:cNvSpPr/>
          <p:nvPr/>
        </p:nvSpPr>
        <p:spPr>
          <a:xfrm>
            <a:off x="1930681" y="5112168"/>
            <a:ext cx="1795817" cy="1015663"/>
          </a:xfrm>
          <a:prstGeom prst="rect">
            <a:avLst/>
          </a:prstGeom>
        </p:spPr>
        <p:txBody>
          <a:bodyPr wrap="square">
            <a:spAutoFit/>
          </a:bodyPr>
          <a:lstStyle/>
          <a:p>
            <a:r>
              <a:rPr lang="en-US" sz="1200" dirty="0"/>
              <a:t>JDACS4C:  Joint Design of Advanced Computing Solutions for Cancer; CADD: Computer-Aided Drug Discovery</a:t>
            </a:r>
          </a:p>
        </p:txBody>
      </p:sp>
    </p:spTree>
    <p:extLst>
      <p:ext uri="{BB962C8B-B14F-4D97-AF65-F5344CB8AC3E}">
        <p14:creationId xmlns:p14="http://schemas.microsoft.com/office/powerpoint/2010/main" val="423542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35d8c36762_0_0"/>
          <p:cNvSpPr txBox="1">
            <a:spLocks noGrp="1"/>
          </p:cNvSpPr>
          <p:nvPr>
            <p:ph type="title"/>
          </p:nvPr>
        </p:nvSpPr>
        <p:spPr>
          <a:xfrm>
            <a:off x="767811" y="394933"/>
            <a:ext cx="10515600" cy="5559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US" dirty="0">
                <a:latin typeface="Montserrat" panose="00000500000000000000" pitchFamily="2" charset="0"/>
              </a:rPr>
              <a:t>Seminar #3 by Dr. Stewart He</a:t>
            </a:r>
          </a:p>
        </p:txBody>
      </p:sp>
      <p:sp>
        <p:nvSpPr>
          <p:cNvPr id="7" name="TextBox 6">
            <a:extLst>
              <a:ext uri="{FF2B5EF4-FFF2-40B4-BE49-F238E27FC236}">
                <a16:creationId xmlns:a16="http://schemas.microsoft.com/office/drawing/2014/main" id="{B9E9B542-ED0E-4616-9E0D-F9C8D8C2E21C}"/>
              </a:ext>
            </a:extLst>
          </p:cNvPr>
          <p:cNvSpPr txBox="1"/>
          <p:nvPr/>
        </p:nvSpPr>
        <p:spPr>
          <a:xfrm>
            <a:off x="500742" y="1119155"/>
            <a:ext cx="11506200" cy="5416868"/>
          </a:xfrm>
          <a:prstGeom prst="rect">
            <a:avLst/>
          </a:prstGeom>
          <a:noFill/>
        </p:spPr>
        <p:txBody>
          <a:bodyPr wrap="square">
            <a:spAutoFit/>
          </a:bodyPr>
          <a:lstStyle/>
          <a:p>
            <a:r>
              <a:rPr lang="en-US" sz="1600" b="1" dirty="0">
                <a:latin typeface="Montserrat" panose="00000500000000000000" pitchFamily="2" charset="0"/>
              </a:rPr>
              <a:t>Date </a:t>
            </a:r>
            <a:r>
              <a:rPr lang="en-US" sz="1600" dirty="0">
                <a:latin typeface="Montserrat" panose="00000500000000000000" pitchFamily="2" charset="0"/>
              </a:rPr>
              <a:t>- Thu July 5, 2022, 2:00 pm – 3:00 pm ET</a:t>
            </a:r>
          </a:p>
          <a:p>
            <a:endParaRPr lang="en-US" sz="1600" b="1" dirty="0">
              <a:latin typeface="Montserrat" panose="00000500000000000000" pitchFamily="2" charset="0"/>
            </a:endParaRPr>
          </a:p>
          <a:p>
            <a:r>
              <a:rPr lang="en-US" sz="1600" b="1" dirty="0">
                <a:latin typeface="Montserrat" panose="00000500000000000000" pitchFamily="2" charset="0"/>
              </a:rPr>
              <a:t>Meeting Link </a:t>
            </a:r>
            <a:r>
              <a:rPr lang="en-US" sz="1600" dirty="0">
                <a:latin typeface="Montserrat" panose="00000500000000000000" pitchFamily="2" charset="0"/>
              </a:rPr>
              <a:t>- </a:t>
            </a:r>
            <a:r>
              <a:rPr lang="en-US" sz="1100" dirty="0">
                <a:latin typeface="Montserrat" panose="00000500000000000000" pitchFamily="2" charset="0"/>
                <a:hlinkClick r:id="rId3"/>
              </a:rPr>
              <a:t>https://teams.microsoft.com/l/meetup-join/19%3ameeting_MjQ5YjgxNGEtYjEwNC00ZGQ4LThlZDYtYWM1ZTA4NmYzZjlm%40thread.v2/0?context=%7b%22Tid%22%3a%2214b77578-9773-42d5-8507-251ca2dc2b06%22%2c%22Oid%22%3a%222e31b4fb-2c54-4995-be48-173a24bc5b84%22%7d</a:t>
            </a:r>
            <a:endParaRPr lang="en-US" sz="1100" dirty="0">
              <a:latin typeface="Montserrat" panose="00000500000000000000" pitchFamily="2" charset="0"/>
            </a:endParaRPr>
          </a:p>
          <a:p>
            <a:endParaRPr lang="en-US" sz="1600" b="1" dirty="0">
              <a:latin typeface="Montserrat" panose="00000500000000000000" pitchFamily="2" charset="0"/>
            </a:endParaRPr>
          </a:p>
          <a:p>
            <a:r>
              <a:rPr lang="en-US" sz="1600" b="1" dirty="0">
                <a:latin typeface="Montserrat" panose="00000500000000000000" pitchFamily="2" charset="0"/>
              </a:rPr>
              <a:t>TITLE</a:t>
            </a:r>
            <a:r>
              <a:rPr lang="en-US" sz="1600" dirty="0">
                <a:latin typeface="Montserrat" panose="00000500000000000000" pitchFamily="2" charset="0"/>
              </a:rPr>
              <a:t> - </a:t>
            </a:r>
            <a:r>
              <a:rPr lang="en-US" sz="1600" dirty="0" err="1">
                <a:latin typeface="Montserrat" panose="00000500000000000000" pitchFamily="2" charset="0"/>
              </a:rPr>
              <a:t>ChemBERTa</a:t>
            </a:r>
            <a:r>
              <a:rPr lang="en-US" sz="1600" dirty="0">
                <a:latin typeface="Montserrat" panose="00000500000000000000" pitchFamily="2" charset="0"/>
              </a:rPr>
              <a:t> for MM/GBSA Score Regression</a:t>
            </a:r>
          </a:p>
          <a:p>
            <a:endParaRPr lang="en-US" sz="1600" dirty="0">
              <a:latin typeface="Montserrat" panose="00000500000000000000" pitchFamily="2" charset="0"/>
            </a:endParaRPr>
          </a:p>
          <a:p>
            <a:r>
              <a:rPr lang="en-US" sz="1600" b="1" dirty="0">
                <a:latin typeface="Montserrat" panose="00000500000000000000" pitchFamily="2" charset="0"/>
              </a:rPr>
              <a:t>PRESENTER</a:t>
            </a:r>
            <a:r>
              <a:rPr lang="en-US" sz="1600" dirty="0">
                <a:latin typeface="Montserrat" panose="00000500000000000000" pitchFamily="2" charset="0"/>
              </a:rPr>
              <a:t> – Dr. Stewart He, Ph.D. </a:t>
            </a:r>
            <a:r>
              <a:rPr lang="en-US" sz="1600" dirty="0">
                <a:latin typeface="Montserrat"/>
              </a:rPr>
              <a:t>Senior Data Scientist, </a:t>
            </a:r>
            <a:r>
              <a:rPr lang="en-US" sz="1600" dirty="0">
                <a:latin typeface="Montserrat" panose="00000500000000000000" pitchFamily="2" charset="0"/>
              </a:rPr>
              <a:t>LLNL</a:t>
            </a:r>
            <a:r>
              <a:rPr lang="en-US" sz="1600" dirty="0">
                <a:latin typeface="Montserrat"/>
              </a:rPr>
              <a:t>, ATOM Consortium</a:t>
            </a:r>
            <a:endParaRPr lang="en-US" sz="1600" dirty="0">
              <a:latin typeface="Montserrat" panose="00000500000000000000" pitchFamily="2" charset="0"/>
            </a:endParaRPr>
          </a:p>
          <a:p>
            <a:endParaRPr lang="en-US" sz="1600" dirty="0">
              <a:latin typeface="Montserrat" panose="00000500000000000000" pitchFamily="2" charset="0"/>
            </a:endParaRPr>
          </a:p>
          <a:p>
            <a:r>
              <a:rPr lang="en-US" sz="1600" b="1" dirty="0">
                <a:latin typeface="Montserrat" panose="00000500000000000000" pitchFamily="2" charset="0"/>
              </a:rPr>
              <a:t>ABSTRACT</a:t>
            </a:r>
            <a:r>
              <a:rPr lang="en-US" sz="1600" dirty="0">
                <a:latin typeface="Montserrat" panose="00000500000000000000" pitchFamily="2" charset="0"/>
              </a:rPr>
              <a:t> - The best choice of feature for small organic compounds is an open question. Graph representations in combination with a convolutional neural network has proven to be very powerful, but often perform poorly in low data situations. In those cases, fingerprints or featurization methods that calculate a predetermined set of properties often do well. Most of these featurization methods are free, but one of the most successful, MOE, is not and obtaining a license and calculating MOE features expensive. </a:t>
            </a:r>
            <a:r>
              <a:rPr lang="en-US" sz="1600" dirty="0" err="1">
                <a:latin typeface="Montserrat" panose="00000500000000000000" pitchFamily="2" charset="0"/>
              </a:rPr>
              <a:t>ChemBERTa</a:t>
            </a:r>
            <a:r>
              <a:rPr lang="en-US" sz="1600" dirty="0">
                <a:latin typeface="Montserrat" panose="00000500000000000000" pitchFamily="2" charset="0"/>
              </a:rPr>
              <a:t> is a language-based model that is pretrained on a large corpus of compounds then fine tuned to a particular task. This method of representing compounds improves as the size of the pretraining corpus increases, is computationally cheap to calculate, free to download, and can perform well in situations with limited data. We compare </a:t>
            </a:r>
            <a:r>
              <a:rPr lang="en-US" sz="1600" dirty="0" err="1">
                <a:latin typeface="Montserrat" panose="00000500000000000000" pitchFamily="2" charset="0"/>
              </a:rPr>
              <a:t>ChemBERTA</a:t>
            </a:r>
            <a:r>
              <a:rPr lang="en-US" sz="1600" dirty="0">
                <a:latin typeface="Montserrat" panose="00000500000000000000" pitchFamily="2" charset="0"/>
              </a:rPr>
              <a:t> with MOE features on the task of predicting MM/GBSA, a calculated value that is correlated with a ligand’s binding affinity with a target, values on varying targets and data sizes. </a:t>
            </a:r>
          </a:p>
          <a:p>
            <a:endParaRPr lang="en-US" dirty="0">
              <a:latin typeface="Montserrat" panose="00000500000000000000" pitchFamily="2" charset="0"/>
            </a:endParaRPr>
          </a:p>
          <a:p>
            <a:endParaRPr lang="en-US" dirty="0">
              <a:latin typeface="Montserrat" panose="00000500000000000000" pitchFamily="2" charset="0"/>
            </a:endParaRPr>
          </a:p>
        </p:txBody>
      </p:sp>
    </p:spTree>
    <p:extLst>
      <p:ext uri="{BB962C8B-B14F-4D97-AF65-F5344CB8AC3E}">
        <p14:creationId xmlns:p14="http://schemas.microsoft.com/office/powerpoint/2010/main" val="306853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941F-96F4-8341-AEF7-EFEBFAB24E07}"/>
              </a:ext>
            </a:extLst>
          </p:cNvPr>
          <p:cNvSpPr>
            <a:spLocks noGrp="1"/>
          </p:cNvSpPr>
          <p:nvPr>
            <p:ph type="title"/>
          </p:nvPr>
        </p:nvSpPr>
        <p:spPr>
          <a:xfrm>
            <a:off x="838200" y="293858"/>
            <a:ext cx="10515600" cy="556099"/>
          </a:xfrm>
        </p:spPr>
        <p:txBody>
          <a:bodyPr/>
          <a:lstStyle/>
          <a:p>
            <a:r>
              <a:rPr lang="en-US">
                <a:latin typeface="Montserrat" panose="00000500000000000000" pitchFamily="2" charset="0"/>
              </a:rPr>
              <a:t>Stewart He</a:t>
            </a:r>
          </a:p>
        </p:txBody>
      </p:sp>
      <p:sp>
        <p:nvSpPr>
          <p:cNvPr id="3" name="Content Placeholder 2">
            <a:extLst>
              <a:ext uri="{FF2B5EF4-FFF2-40B4-BE49-F238E27FC236}">
                <a16:creationId xmlns:a16="http://schemas.microsoft.com/office/drawing/2014/main" id="{1C9E3424-252D-0741-8519-3A29C5E66E6D}"/>
              </a:ext>
            </a:extLst>
          </p:cNvPr>
          <p:cNvSpPr>
            <a:spLocks noGrp="1"/>
          </p:cNvSpPr>
          <p:nvPr>
            <p:ph idx="1"/>
          </p:nvPr>
        </p:nvSpPr>
        <p:spPr>
          <a:xfrm>
            <a:off x="4094529" y="1231244"/>
            <a:ext cx="7139528" cy="4540382"/>
          </a:xfrm>
        </p:spPr>
        <p:txBody>
          <a:bodyPr>
            <a:normAutofit/>
          </a:bodyPr>
          <a:lstStyle/>
          <a:p>
            <a:pPr>
              <a:lnSpc>
                <a:spcPct val="100000"/>
              </a:lnSpc>
            </a:pPr>
            <a:r>
              <a:rPr lang="en-US" sz="1600" b="1" dirty="0">
                <a:latin typeface="Montserrat" panose="00000500000000000000" pitchFamily="2" charset="0"/>
              </a:rPr>
              <a:t>Joined LLNL in 2017 and worked on:</a:t>
            </a:r>
          </a:p>
          <a:p>
            <a:pPr lvl="1">
              <a:lnSpc>
                <a:spcPct val="100000"/>
              </a:lnSpc>
            </a:pPr>
            <a:r>
              <a:rPr lang="en-US" sz="1600" dirty="0">
                <a:latin typeface="Montserrat" panose="00000500000000000000" pitchFamily="2" charset="0"/>
              </a:rPr>
              <a:t>Pilot 1 – modeling drug tumor response</a:t>
            </a:r>
          </a:p>
          <a:p>
            <a:pPr lvl="1">
              <a:lnSpc>
                <a:spcPct val="100000"/>
              </a:lnSpc>
            </a:pPr>
            <a:r>
              <a:rPr lang="en-US" sz="1600" dirty="0">
                <a:latin typeface="Montserrat" panose="00000500000000000000" pitchFamily="2" charset="0"/>
              </a:rPr>
              <a:t>GA-drugs LDRD – predicting free energies from MD simulations</a:t>
            </a:r>
          </a:p>
          <a:p>
            <a:pPr lvl="1">
              <a:lnSpc>
                <a:spcPct val="100000"/>
              </a:lnSpc>
            </a:pPr>
            <a:r>
              <a:rPr lang="en-US" sz="1600" dirty="0">
                <a:latin typeface="Montserrat" panose="00000500000000000000" pitchFamily="2" charset="0"/>
              </a:rPr>
              <a:t>AHA – running safety and pharmacokinetic predictions on 1.6 billion drugs for Covid-19.</a:t>
            </a:r>
          </a:p>
          <a:p>
            <a:pPr lvl="1">
              <a:lnSpc>
                <a:spcPct val="100000"/>
              </a:lnSpc>
            </a:pPr>
            <a:r>
              <a:rPr lang="en-US" sz="1600" dirty="0">
                <a:latin typeface="Montserrat" panose="00000500000000000000" pitchFamily="2" charset="0"/>
              </a:rPr>
              <a:t>ATOM – Applying PQSAR to public datasets.</a:t>
            </a:r>
          </a:p>
          <a:p>
            <a:pPr marL="0" indent="0">
              <a:lnSpc>
                <a:spcPct val="100000"/>
              </a:lnSpc>
              <a:buNone/>
            </a:pPr>
            <a:r>
              <a:rPr lang="en-US" sz="1600" b="1" dirty="0">
                <a:latin typeface="Montserrat" panose="00000500000000000000" pitchFamily="2" charset="0"/>
              </a:rPr>
              <a:t>Education:</a:t>
            </a:r>
          </a:p>
          <a:p>
            <a:pPr>
              <a:lnSpc>
                <a:spcPct val="100000"/>
              </a:lnSpc>
            </a:pPr>
            <a:r>
              <a:rPr lang="en-US" sz="1600" dirty="0">
                <a:latin typeface="Montserrat" panose="00000500000000000000" pitchFamily="2" charset="0"/>
              </a:rPr>
              <a:t>BS from UC Berkeley in EECS</a:t>
            </a:r>
          </a:p>
          <a:p>
            <a:pPr>
              <a:lnSpc>
                <a:spcPct val="100000"/>
              </a:lnSpc>
            </a:pPr>
            <a:r>
              <a:rPr lang="en-US" sz="1600" dirty="0">
                <a:latin typeface="Montserrat" panose="00000500000000000000" pitchFamily="2" charset="0"/>
              </a:rPr>
              <a:t>PhD from UC Davis in Computer Science</a:t>
            </a:r>
          </a:p>
          <a:p>
            <a:pPr marL="0" indent="0">
              <a:lnSpc>
                <a:spcPct val="100000"/>
              </a:lnSpc>
              <a:buNone/>
            </a:pPr>
            <a:r>
              <a:rPr lang="en-US" sz="1600" b="1" dirty="0">
                <a:latin typeface="Montserrat" panose="00000500000000000000" pitchFamily="2" charset="0"/>
              </a:rPr>
              <a:t>Keywords:</a:t>
            </a:r>
          </a:p>
          <a:p>
            <a:pPr>
              <a:lnSpc>
                <a:spcPct val="100000"/>
              </a:lnSpc>
            </a:pPr>
            <a:r>
              <a:rPr lang="en-US" sz="1600" dirty="0">
                <a:latin typeface="Montserrat" panose="00000500000000000000" pitchFamily="2" charset="0"/>
              </a:rPr>
              <a:t>Machine learning, drug development, hamburgers, Dungeons and Dragons, video games.</a:t>
            </a:r>
          </a:p>
        </p:txBody>
      </p:sp>
      <p:sp>
        <p:nvSpPr>
          <p:cNvPr id="4" name="Slide Number Placeholder 3">
            <a:extLst>
              <a:ext uri="{FF2B5EF4-FFF2-40B4-BE49-F238E27FC236}">
                <a16:creationId xmlns:a16="http://schemas.microsoft.com/office/drawing/2014/main" id="{80C7013F-580F-E34C-8B1F-62EFBE077C76}"/>
              </a:ext>
            </a:extLst>
          </p:cNvPr>
          <p:cNvSpPr>
            <a:spLocks noGrp="1"/>
          </p:cNvSpPr>
          <p:nvPr>
            <p:ph type="sldNum" sz="quarter" idx="12"/>
          </p:nvPr>
        </p:nvSpPr>
        <p:spPr/>
        <p:txBody>
          <a:bodyPr/>
          <a:lstStyle/>
          <a:p>
            <a:fld id="{D5F11FED-66BC-4C03-9016-FD41D1C797D0}" type="slidenum">
              <a:rPr lang="en-US" smtClean="0">
                <a:latin typeface="Montserrat" panose="00000500000000000000" pitchFamily="2" charset="0"/>
              </a:rPr>
              <a:t>7</a:t>
            </a:fld>
            <a:endParaRPr lang="en-US">
              <a:latin typeface="Montserrat" panose="00000500000000000000" pitchFamily="2" charset="0"/>
            </a:endParaRPr>
          </a:p>
        </p:txBody>
      </p:sp>
      <p:sp>
        <p:nvSpPr>
          <p:cNvPr id="5" name="Text Placeholder 4">
            <a:extLst>
              <a:ext uri="{FF2B5EF4-FFF2-40B4-BE49-F238E27FC236}">
                <a16:creationId xmlns:a16="http://schemas.microsoft.com/office/drawing/2014/main" id="{C1A06C1E-96B3-1F4F-97F7-BDE81CDEB999}"/>
              </a:ext>
            </a:extLst>
          </p:cNvPr>
          <p:cNvSpPr>
            <a:spLocks noGrp="1"/>
          </p:cNvSpPr>
          <p:nvPr>
            <p:ph type="body" sz="quarter" idx="13"/>
          </p:nvPr>
        </p:nvSpPr>
        <p:spPr/>
        <p:txBody>
          <a:bodyPr/>
          <a:lstStyle/>
          <a:p>
            <a:r>
              <a:rPr lang="en-US">
                <a:latin typeface="Montserrat" panose="00000500000000000000" pitchFamily="2" charset="0"/>
              </a:rPr>
              <a:t>Science &amp; Engineering: member of technical staff at LLNL</a:t>
            </a:r>
          </a:p>
        </p:txBody>
      </p:sp>
      <p:sp>
        <p:nvSpPr>
          <p:cNvPr id="7" name="Rectangle 6">
            <a:extLst>
              <a:ext uri="{FF2B5EF4-FFF2-40B4-BE49-F238E27FC236}">
                <a16:creationId xmlns:a16="http://schemas.microsoft.com/office/drawing/2014/main" id="{24966CE5-3E0B-8F44-9E88-39CD61B30FE5}"/>
              </a:ext>
            </a:extLst>
          </p:cNvPr>
          <p:cNvSpPr/>
          <p:nvPr/>
        </p:nvSpPr>
        <p:spPr>
          <a:xfrm>
            <a:off x="1717059" y="3468509"/>
            <a:ext cx="2199326" cy="276999"/>
          </a:xfrm>
          <a:prstGeom prst="rect">
            <a:avLst/>
          </a:prstGeom>
        </p:spPr>
        <p:txBody>
          <a:bodyPr wrap="square">
            <a:spAutoFit/>
          </a:bodyPr>
          <a:lstStyle/>
          <a:p>
            <a:pPr algn="ctr"/>
            <a:r>
              <a:rPr lang="en-US" sz="1200">
                <a:latin typeface="Montserrat" panose="00000500000000000000" pitchFamily="2" charset="0"/>
              </a:rPr>
              <a:t>he6@llnl.gov</a:t>
            </a:r>
          </a:p>
        </p:txBody>
      </p:sp>
      <p:pic>
        <p:nvPicPr>
          <p:cNvPr id="9" name="Picture 8" descr="A person posing for the camera&#10;&#10;Description automatically generated">
            <a:extLst>
              <a:ext uri="{FF2B5EF4-FFF2-40B4-BE49-F238E27FC236}">
                <a16:creationId xmlns:a16="http://schemas.microsoft.com/office/drawing/2014/main" id="{2D9F16F5-DA80-4040-8273-5103F26A1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204" y="1164712"/>
            <a:ext cx="1843037" cy="2303797"/>
          </a:xfrm>
          <a:prstGeom prst="rect">
            <a:avLst/>
          </a:prstGeom>
        </p:spPr>
      </p:pic>
      <p:pic>
        <p:nvPicPr>
          <p:cNvPr id="11" name="Picture 10" descr="A person sitting at a table eating pizza&#10;&#10;Description automatically generated">
            <a:extLst>
              <a:ext uri="{FF2B5EF4-FFF2-40B4-BE49-F238E27FC236}">
                <a16:creationId xmlns:a16="http://schemas.microsoft.com/office/drawing/2014/main" id="{80A9E303-5CB0-4852-AFF7-57DA0BECB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203" y="3745508"/>
            <a:ext cx="1843037" cy="2457383"/>
          </a:xfrm>
          <a:prstGeom prst="rect">
            <a:avLst/>
          </a:prstGeom>
        </p:spPr>
      </p:pic>
      <p:sp>
        <p:nvSpPr>
          <p:cNvPr id="8" name="Arrow: Right 7">
            <a:extLst>
              <a:ext uri="{FF2B5EF4-FFF2-40B4-BE49-F238E27FC236}">
                <a16:creationId xmlns:a16="http://schemas.microsoft.com/office/drawing/2014/main" id="{8D7453C0-D2CF-4F14-90BB-8DEF3C1543D7}"/>
              </a:ext>
            </a:extLst>
          </p:cNvPr>
          <p:cNvSpPr/>
          <p:nvPr/>
        </p:nvSpPr>
        <p:spPr>
          <a:xfrm flipH="1">
            <a:off x="3798937" y="5626756"/>
            <a:ext cx="4789715" cy="582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rPr>
              <a:t>1lb burger from Big Chico Burger</a:t>
            </a:r>
          </a:p>
        </p:txBody>
      </p:sp>
    </p:spTree>
    <p:extLst>
      <p:ext uri="{BB962C8B-B14F-4D97-AF65-F5344CB8AC3E}">
        <p14:creationId xmlns:p14="http://schemas.microsoft.com/office/powerpoint/2010/main" val="254558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35d8c36762_0_0"/>
          <p:cNvSpPr txBox="1">
            <a:spLocks noGrp="1"/>
          </p:cNvSpPr>
          <p:nvPr>
            <p:ph type="title"/>
          </p:nvPr>
        </p:nvSpPr>
        <p:spPr>
          <a:xfrm>
            <a:off x="767811" y="394933"/>
            <a:ext cx="10515600" cy="5559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US" dirty="0">
                <a:latin typeface="Montserrat" panose="00000500000000000000" pitchFamily="2" charset="0"/>
              </a:rPr>
              <a:t>Seminar #4 by Dr. Susan Mertins </a:t>
            </a:r>
          </a:p>
        </p:txBody>
      </p:sp>
      <p:sp>
        <p:nvSpPr>
          <p:cNvPr id="7" name="TextBox 6">
            <a:extLst>
              <a:ext uri="{FF2B5EF4-FFF2-40B4-BE49-F238E27FC236}">
                <a16:creationId xmlns:a16="http://schemas.microsoft.com/office/drawing/2014/main" id="{B9E9B542-ED0E-4616-9E0D-F9C8D8C2E21C}"/>
              </a:ext>
            </a:extLst>
          </p:cNvPr>
          <p:cNvSpPr txBox="1"/>
          <p:nvPr/>
        </p:nvSpPr>
        <p:spPr>
          <a:xfrm>
            <a:off x="500742" y="1119155"/>
            <a:ext cx="11506200" cy="5232202"/>
          </a:xfrm>
          <a:prstGeom prst="rect">
            <a:avLst/>
          </a:prstGeom>
          <a:noFill/>
        </p:spPr>
        <p:txBody>
          <a:bodyPr wrap="square" lIns="91440" tIns="45720" rIns="91440" bIns="45720" anchor="t">
            <a:spAutoFit/>
          </a:bodyPr>
          <a:lstStyle/>
          <a:p>
            <a:endParaRPr lang="en-US" dirty="0">
              <a:latin typeface="Montserrat" panose="00000500000000000000" pitchFamily="2" charset="0"/>
            </a:endParaRPr>
          </a:p>
          <a:p>
            <a:r>
              <a:rPr lang="en-US" b="1" dirty="0">
                <a:latin typeface="Montserrat" panose="00000500000000000000" pitchFamily="2" charset="0"/>
              </a:rPr>
              <a:t>Date </a:t>
            </a:r>
            <a:r>
              <a:rPr lang="en-US" dirty="0">
                <a:latin typeface="Montserrat" panose="00000500000000000000" pitchFamily="2" charset="0"/>
              </a:rPr>
              <a:t>- Thu July 7, 2022, 2:00 pm – 3:00 pm ET</a:t>
            </a:r>
          </a:p>
          <a:p>
            <a:endParaRPr lang="en-US" b="1" dirty="0">
              <a:latin typeface="Montserrat" panose="00000500000000000000" pitchFamily="2" charset="0"/>
            </a:endParaRPr>
          </a:p>
          <a:p>
            <a:r>
              <a:rPr lang="en-US" b="1" dirty="0">
                <a:latin typeface="Montserrat" panose="00000500000000000000" pitchFamily="2" charset="0"/>
              </a:rPr>
              <a:t>Meeting Link </a:t>
            </a:r>
            <a:r>
              <a:rPr lang="en-US" dirty="0">
                <a:latin typeface="Montserrat" panose="00000500000000000000" pitchFamily="2" charset="0"/>
              </a:rPr>
              <a:t>- </a:t>
            </a:r>
            <a:r>
              <a:rPr lang="en-US" sz="1200" dirty="0">
                <a:latin typeface="Montserrat" panose="00000500000000000000" pitchFamily="2" charset="0"/>
                <a:hlinkClick r:id="rId3"/>
              </a:rPr>
              <a:t>https://teams.microsoft.com/l/meetup-join/19%3ameeting_MjQ5YjgxNGEtYjEwNC00ZGQ4LThlZDYtYWM1ZTA4NmYzZjlm%40thread.v2/0?context=%7b%22Tid%22%3a%2214b77578-9773-42d5-8507-251ca2dc2b06%22%2c%22Oid%22%3a%222e31b4fb-2c54-4995-be48-173a24bc5b84%22%7d</a:t>
            </a:r>
            <a:endParaRPr lang="en-US" dirty="0">
              <a:latin typeface="Montserrat" panose="00000500000000000000" pitchFamily="2" charset="0"/>
            </a:endParaRPr>
          </a:p>
          <a:p>
            <a:endParaRPr lang="en-US" b="1" dirty="0">
              <a:latin typeface="Montserrat" panose="00000500000000000000" pitchFamily="2" charset="0"/>
            </a:endParaRPr>
          </a:p>
          <a:p>
            <a:r>
              <a:rPr lang="en-US" b="1" dirty="0">
                <a:latin typeface="Montserrat" panose="00000500000000000000" pitchFamily="2" charset="0"/>
              </a:rPr>
              <a:t>TITLE</a:t>
            </a:r>
            <a:r>
              <a:rPr lang="en-US" dirty="0">
                <a:latin typeface="Montserrat" panose="00000500000000000000" pitchFamily="2" charset="0"/>
              </a:rPr>
              <a:t> - Modeling Dynamic Cellular Reaction Networks:  Applications to drug discovery and development</a:t>
            </a:r>
          </a:p>
          <a:p>
            <a:endParaRPr lang="en-US" dirty="0">
              <a:latin typeface="Montserrat" panose="00000500000000000000" pitchFamily="2" charset="0"/>
            </a:endParaRPr>
          </a:p>
          <a:p>
            <a:r>
              <a:rPr lang="en-US" b="1" dirty="0">
                <a:latin typeface="Montserrat"/>
              </a:rPr>
              <a:t>PRESENTER</a:t>
            </a:r>
            <a:r>
              <a:rPr lang="en-US" dirty="0">
                <a:latin typeface="Montserrat"/>
              </a:rPr>
              <a:t> – Dr. Susan D. Mertins, Ph.D.  Senior Investigator, FNLCR</a:t>
            </a:r>
            <a:endParaRPr lang="en-US" dirty="0">
              <a:latin typeface="Montserrat" panose="00000500000000000000" pitchFamily="2" charset="0"/>
            </a:endParaRPr>
          </a:p>
          <a:p>
            <a:endParaRPr lang="en-US" dirty="0">
              <a:latin typeface="Montserrat" panose="00000500000000000000" pitchFamily="2" charset="0"/>
            </a:endParaRPr>
          </a:p>
          <a:p>
            <a:r>
              <a:rPr lang="en-US" b="1" dirty="0">
                <a:latin typeface="Montserrat" panose="00000500000000000000" pitchFamily="2" charset="0"/>
              </a:rPr>
              <a:t>ABSTRACT</a:t>
            </a:r>
            <a:r>
              <a:rPr lang="en-US" dirty="0">
                <a:latin typeface="Montserrat" panose="00000500000000000000" pitchFamily="2" charset="0"/>
              </a:rPr>
              <a:t> - In this seminar, an introduction to modeling reaction networks computationally will be addressed.  Current efforts capitalize on GUIs that allow biologists with little mathematical background to create depictions of important signal transduction pathways.  Further, this type of modeling, accomplished with ordinary differential equations (ODEs), is particularly useful in drug discovery and development.  Mechanistic modeling of drug mechanism of action could predict therapeutic output and the same models could allow identification of biomarkers.  The MAPK pathway will be introduced, simulations presented, and future modeling efforts discussed.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8"/>
          <p:cNvSpPr txBox="1">
            <a:spLocks noGrp="1"/>
          </p:cNvSpPr>
          <p:nvPr>
            <p:ph type="title"/>
          </p:nvPr>
        </p:nvSpPr>
        <p:spPr>
          <a:xfrm>
            <a:off x="838200" y="116085"/>
            <a:ext cx="10515600" cy="417200"/>
          </a:xfrm>
          <a:prstGeom prst="rect">
            <a:avLst/>
          </a:prstGeom>
          <a:noFill/>
          <a:ln>
            <a:noFill/>
          </a:ln>
        </p:spPr>
        <p:txBody>
          <a:bodyPr spcFirstLastPara="1" wrap="square" lIns="121900" tIns="60933" rIns="121900" bIns="60933" anchor="ctr" anchorCtr="0">
            <a:noAutofit/>
          </a:bodyPr>
          <a:lstStyle/>
          <a:p>
            <a:r>
              <a:rPr lang="en">
                <a:latin typeface="Montserrat" panose="00000500000000000000" pitchFamily="2" charset="0"/>
              </a:rPr>
              <a:t>Susan Mertins</a:t>
            </a:r>
            <a:endParaRPr>
              <a:latin typeface="Montserrat" panose="00000500000000000000" pitchFamily="2" charset="0"/>
            </a:endParaRPr>
          </a:p>
        </p:txBody>
      </p:sp>
      <p:sp>
        <p:nvSpPr>
          <p:cNvPr id="518" name="Google Shape;518;p78"/>
          <p:cNvSpPr txBox="1">
            <a:spLocks noGrp="1"/>
          </p:cNvSpPr>
          <p:nvPr>
            <p:ph type="body" idx="1"/>
          </p:nvPr>
        </p:nvSpPr>
        <p:spPr>
          <a:xfrm>
            <a:off x="3215861" y="1231244"/>
            <a:ext cx="8692800" cy="4841600"/>
          </a:xfrm>
          <a:prstGeom prst="rect">
            <a:avLst/>
          </a:prstGeom>
          <a:noFill/>
          <a:ln>
            <a:noFill/>
          </a:ln>
        </p:spPr>
        <p:txBody>
          <a:bodyPr spcFirstLastPara="1" wrap="square" lIns="121900" tIns="60933" rIns="121900" bIns="60933" anchor="t" anchorCtr="0">
            <a:noAutofit/>
          </a:bodyPr>
          <a:lstStyle/>
          <a:p>
            <a:pPr marL="0" indent="0">
              <a:spcBef>
                <a:spcPts val="0"/>
              </a:spcBef>
              <a:buSzPts val="2100"/>
              <a:buNone/>
            </a:pPr>
            <a:r>
              <a:rPr lang="en" sz="1800" b="1" dirty="0">
                <a:latin typeface="Montserrat" panose="00000500000000000000" pitchFamily="2" charset="0"/>
              </a:rPr>
              <a:t>My Experience</a:t>
            </a:r>
            <a:endParaRPr sz="1800" dirty="0">
              <a:latin typeface="Montserrat" panose="00000500000000000000" pitchFamily="2" charset="0"/>
            </a:endParaRPr>
          </a:p>
          <a:p>
            <a:pPr marL="228589" indent="-194723">
              <a:spcBef>
                <a:spcPts val="1000"/>
              </a:spcBef>
              <a:buSzPts val="1200"/>
            </a:pPr>
            <a:r>
              <a:rPr lang="en" sz="1600" dirty="0">
                <a:latin typeface="Montserrat" panose="00000500000000000000" pitchFamily="2" charset="0"/>
              </a:rPr>
              <a:t>30+ years at the NIH</a:t>
            </a:r>
            <a:endParaRPr sz="1600" dirty="0">
              <a:latin typeface="Montserrat" panose="00000500000000000000" pitchFamily="2" charset="0"/>
            </a:endParaRPr>
          </a:p>
          <a:p>
            <a:pPr marL="228589" indent="-194723">
              <a:spcBef>
                <a:spcPts val="1000"/>
              </a:spcBef>
              <a:buSzPts val="1200"/>
            </a:pPr>
            <a:r>
              <a:rPr lang="en" sz="1600" dirty="0">
                <a:latin typeface="Montserrat" panose="00000500000000000000" pitchFamily="2" charset="0"/>
              </a:rPr>
              <a:t>Drug Discovery and Development, both wet and dry lab</a:t>
            </a:r>
            <a:endParaRPr sz="1600" dirty="0">
              <a:latin typeface="Montserrat" panose="00000500000000000000" pitchFamily="2" charset="0"/>
            </a:endParaRPr>
          </a:p>
          <a:p>
            <a:pPr marL="228589" indent="-194723">
              <a:spcBef>
                <a:spcPts val="1000"/>
              </a:spcBef>
              <a:buSzPts val="1200"/>
            </a:pPr>
            <a:r>
              <a:rPr lang="en" sz="1600" dirty="0">
                <a:latin typeface="Montserrat" panose="00000500000000000000" pitchFamily="2" charset="0"/>
              </a:rPr>
              <a:t>12 years at Mount St. Mary’s University, Emmitsburg, MD</a:t>
            </a:r>
          </a:p>
          <a:p>
            <a:pPr marL="228589" indent="-194723">
              <a:spcBef>
                <a:spcPts val="1000"/>
              </a:spcBef>
              <a:buSzPts val="1200"/>
            </a:pPr>
            <a:r>
              <a:rPr lang="en" sz="1600" dirty="0" err="1">
                <a:latin typeface="Montserrat" panose="00000500000000000000" pitchFamily="2" charset="0"/>
              </a:rPr>
              <a:t>BioSystems</a:t>
            </a:r>
            <a:r>
              <a:rPr lang="en" sz="1600" dirty="0">
                <a:latin typeface="Montserrat" panose="00000500000000000000" pitchFamily="2" charset="0"/>
              </a:rPr>
              <a:t> Strategies, LLC – Biotech Startup</a:t>
            </a:r>
            <a:endParaRPr sz="1600" dirty="0">
              <a:latin typeface="Montserrat" panose="00000500000000000000" pitchFamily="2" charset="0"/>
            </a:endParaRPr>
          </a:p>
          <a:p>
            <a:pPr marL="0" indent="0">
              <a:spcBef>
                <a:spcPts val="1000"/>
              </a:spcBef>
              <a:buSzPts val="2100"/>
              <a:buNone/>
            </a:pPr>
            <a:r>
              <a:rPr lang="en" sz="1800" b="1" dirty="0">
                <a:latin typeface="Montserrat" panose="00000500000000000000" pitchFamily="2" charset="0"/>
              </a:rPr>
              <a:t>Education</a:t>
            </a:r>
            <a:endParaRPr sz="2267" dirty="0">
              <a:latin typeface="Montserrat" panose="00000500000000000000" pitchFamily="2" charset="0"/>
            </a:endParaRPr>
          </a:p>
          <a:p>
            <a:pPr marL="228589" indent="-194723">
              <a:spcBef>
                <a:spcPts val="1800"/>
              </a:spcBef>
            </a:pPr>
            <a:r>
              <a:rPr lang="en" sz="1600" dirty="0">
                <a:latin typeface="Montserrat" panose="00000500000000000000" pitchFamily="2" charset="0"/>
              </a:rPr>
              <a:t>BS, MS, PhD, George Washington University</a:t>
            </a:r>
            <a:endParaRPr sz="1600" dirty="0">
              <a:latin typeface="Montserrat" panose="00000500000000000000" pitchFamily="2" charset="0"/>
            </a:endParaRPr>
          </a:p>
          <a:p>
            <a:pPr marL="0" indent="0">
              <a:spcBef>
                <a:spcPts val="1000"/>
              </a:spcBef>
              <a:buSzPts val="2100"/>
              <a:buNone/>
            </a:pPr>
            <a:r>
              <a:rPr lang="en" sz="1800" b="1" dirty="0">
                <a:latin typeface="Montserrat" panose="00000500000000000000" pitchFamily="2" charset="0"/>
              </a:rPr>
              <a:t>Outside Interests</a:t>
            </a:r>
            <a:endParaRPr sz="1800" dirty="0">
              <a:latin typeface="Montserrat" panose="00000500000000000000" pitchFamily="2" charset="0"/>
            </a:endParaRPr>
          </a:p>
          <a:p>
            <a:pPr marL="228589" indent="-194723">
              <a:spcBef>
                <a:spcPts val="1800"/>
              </a:spcBef>
            </a:pPr>
            <a:r>
              <a:rPr lang="en" sz="1600" dirty="0">
                <a:latin typeface="Montserrat" panose="00000500000000000000" pitchFamily="2" charset="0"/>
              </a:rPr>
              <a:t>Quilting, gardening, bird watching, reading</a:t>
            </a:r>
            <a:endParaRPr sz="1600" dirty="0">
              <a:latin typeface="Montserrat" panose="00000500000000000000" pitchFamily="2" charset="0"/>
            </a:endParaRPr>
          </a:p>
          <a:p>
            <a:pPr marL="228589" indent="-177790">
              <a:spcBef>
                <a:spcPts val="1800"/>
              </a:spcBef>
              <a:buSzPts val="1200"/>
            </a:pPr>
            <a:r>
              <a:rPr lang="en" sz="1600" dirty="0">
                <a:latin typeface="Montserrat" panose="00000500000000000000" pitchFamily="2" charset="0"/>
              </a:rPr>
              <a:t>Dog training</a:t>
            </a:r>
          </a:p>
          <a:p>
            <a:pPr marL="228589" indent="-177790">
              <a:spcBef>
                <a:spcPts val="1800"/>
              </a:spcBef>
              <a:buSzPts val="1200"/>
            </a:pPr>
            <a:r>
              <a:rPr lang="en" sz="1600" dirty="0">
                <a:latin typeface="Montserrat" panose="00000500000000000000" pitchFamily="2" charset="0"/>
              </a:rPr>
              <a:t>My dog Bibbs won two blue ribbons in Conformation</a:t>
            </a:r>
            <a:endParaRPr sz="1600" dirty="0">
              <a:latin typeface="Montserrat" panose="00000500000000000000" pitchFamily="2" charset="0"/>
            </a:endParaRPr>
          </a:p>
          <a:p>
            <a:pPr marL="228589" indent="-50793">
              <a:spcBef>
                <a:spcPts val="1000"/>
              </a:spcBef>
              <a:buSzPts val="2100"/>
              <a:buNone/>
            </a:pPr>
            <a:endParaRPr sz="2267" dirty="0">
              <a:latin typeface="Montserrat" panose="00000500000000000000" pitchFamily="2" charset="0"/>
            </a:endParaRPr>
          </a:p>
        </p:txBody>
      </p:sp>
      <p:sp>
        <p:nvSpPr>
          <p:cNvPr id="519" name="Google Shape;519;p78"/>
          <p:cNvSpPr txBox="1">
            <a:spLocks noGrp="1"/>
          </p:cNvSpPr>
          <p:nvPr>
            <p:ph type="sldNum" idx="12"/>
          </p:nvPr>
        </p:nvSpPr>
        <p:spPr>
          <a:xfrm>
            <a:off x="8610600" y="4767263"/>
            <a:ext cx="2743200" cy="274000"/>
          </a:xfrm>
          <a:prstGeom prst="rect">
            <a:avLst/>
          </a:prstGeom>
          <a:noFill/>
          <a:ln>
            <a:noFill/>
          </a:ln>
        </p:spPr>
        <p:txBody>
          <a:bodyPr spcFirstLastPara="1" wrap="square" lIns="121900" tIns="60933" rIns="121900" bIns="60933" anchor="ctr" anchorCtr="0">
            <a:noAutofit/>
          </a:bodyPr>
          <a:lstStyle/>
          <a:p>
            <a:pPr>
              <a:buClr>
                <a:srgbClr val="000000"/>
              </a:buClr>
            </a:pPr>
            <a:fld id="{00000000-1234-1234-1234-123412341234}" type="slidenum">
              <a:rPr lang="en">
                <a:latin typeface="Montserrat" panose="00000500000000000000" pitchFamily="2" charset="0"/>
              </a:rPr>
              <a:pPr>
                <a:buClr>
                  <a:srgbClr val="000000"/>
                </a:buClr>
              </a:pPr>
              <a:t>9</a:t>
            </a:fld>
            <a:endParaRPr>
              <a:latin typeface="Montserrat" panose="00000500000000000000" pitchFamily="2" charset="0"/>
            </a:endParaRPr>
          </a:p>
        </p:txBody>
      </p:sp>
      <p:sp>
        <p:nvSpPr>
          <p:cNvPr id="520" name="Google Shape;520;p78"/>
          <p:cNvSpPr txBox="1">
            <a:spLocks noGrp="1"/>
          </p:cNvSpPr>
          <p:nvPr>
            <p:ph type="body" idx="2"/>
          </p:nvPr>
        </p:nvSpPr>
        <p:spPr>
          <a:xfrm>
            <a:off x="560769" y="636292"/>
            <a:ext cx="11070463" cy="358800"/>
          </a:xfrm>
          <a:prstGeom prst="rect">
            <a:avLst/>
          </a:prstGeom>
          <a:noFill/>
          <a:ln>
            <a:noFill/>
          </a:ln>
        </p:spPr>
        <p:txBody>
          <a:bodyPr spcFirstLastPara="1" wrap="square" lIns="121900" tIns="60933" rIns="121900" bIns="60933" anchor="t" anchorCtr="0">
            <a:noAutofit/>
          </a:bodyPr>
          <a:lstStyle/>
          <a:p>
            <a:pPr marL="0" indent="0">
              <a:spcBef>
                <a:spcPts val="0"/>
              </a:spcBef>
              <a:buSzPts val="1600"/>
            </a:pPr>
            <a:r>
              <a:rPr lang="en" dirty="0">
                <a:latin typeface="Montserrat" panose="00000500000000000000" pitchFamily="2" charset="0"/>
              </a:rPr>
              <a:t>Senior Investigator, FNL and Founder and CEO </a:t>
            </a:r>
            <a:r>
              <a:rPr lang="en" dirty="0" err="1">
                <a:latin typeface="Montserrat" panose="00000500000000000000" pitchFamily="2" charset="0"/>
              </a:rPr>
              <a:t>BioSystems</a:t>
            </a:r>
            <a:r>
              <a:rPr lang="en" dirty="0">
                <a:latin typeface="Montserrat" panose="00000500000000000000" pitchFamily="2" charset="0"/>
              </a:rPr>
              <a:t> Strategies, LLC</a:t>
            </a:r>
            <a:endParaRPr dirty="0">
              <a:latin typeface="Montserrat" panose="00000500000000000000" pitchFamily="2" charset="0"/>
            </a:endParaRPr>
          </a:p>
        </p:txBody>
      </p:sp>
      <p:sp>
        <p:nvSpPr>
          <p:cNvPr id="521" name="Google Shape;521;p78"/>
          <p:cNvSpPr/>
          <p:nvPr/>
        </p:nvSpPr>
        <p:spPr>
          <a:xfrm>
            <a:off x="283331" y="4106285"/>
            <a:ext cx="2819098" cy="215344"/>
          </a:xfrm>
          <a:prstGeom prst="rect">
            <a:avLst/>
          </a:prstGeom>
          <a:noFill/>
          <a:ln>
            <a:noFill/>
          </a:ln>
        </p:spPr>
        <p:txBody>
          <a:bodyPr spcFirstLastPara="1" wrap="square" lIns="121900" tIns="60933" rIns="121900" bIns="60933" anchor="t" anchorCtr="0">
            <a:noAutofit/>
          </a:bodyPr>
          <a:lstStyle/>
          <a:p>
            <a:r>
              <a:rPr lang="en" sz="1600" dirty="0">
                <a:solidFill>
                  <a:schemeClr val="dk1"/>
                </a:solidFill>
                <a:latin typeface="Montserrat" panose="00000500000000000000" pitchFamily="2" charset="0"/>
              </a:rPr>
              <a:t>susan.mertins2@nih.gov</a:t>
            </a:r>
            <a:endParaRPr sz="2400" dirty="0">
              <a:latin typeface="Montserrat" panose="00000500000000000000" pitchFamily="2" charset="0"/>
            </a:endParaRPr>
          </a:p>
        </p:txBody>
      </p:sp>
      <p:pic>
        <p:nvPicPr>
          <p:cNvPr id="522" name="Google Shape;522;p78"/>
          <p:cNvPicPr preferRelativeResize="0"/>
          <p:nvPr/>
        </p:nvPicPr>
        <p:blipFill>
          <a:blip r:embed="rId3">
            <a:alphaModFix/>
          </a:blip>
          <a:stretch>
            <a:fillRect/>
          </a:stretch>
        </p:blipFill>
        <p:spPr>
          <a:xfrm>
            <a:off x="9230569" y="2804900"/>
            <a:ext cx="1952103" cy="2602769"/>
          </a:xfrm>
          <a:prstGeom prst="rect">
            <a:avLst/>
          </a:prstGeom>
          <a:noFill/>
          <a:ln>
            <a:noFill/>
          </a:ln>
        </p:spPr>
      </p:pic>
      <p:pic>
        <p:nvPicPr>
          <p:cNvPr id="523" name="Google Shape;523;p78"/>
          <p:cNvPicPr preferRelativeResize="0"/>
          <p:nvPr/>
        </p:nvPicPr>
        <p:blipFill>
          <a:blip r:embed="rId4">
            <a:alphaModFix/>
          </a:blip>
          <a:stretch>
            <a:fillRect/>
          </a:stretch>
        </p:blipFill>
        <p:spPr>
          <a:xfrm>
            <a:off x="918390" y="1480867"/>
            <a:ext cx="1851433" cy="246856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1158</Words>
  <Application>Microsoft Office PowerPoint</Application>
  <PresentationFormat>Widescreen</PresentationFormat>
  <Paragraphs>107</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Century Gothic</vt:lpstr>
      <vt:lpstr>Courier New</vt:lpstr>
      <vt:lpstr>Montserrat</vt:lpstr>
      <vt:lpstr>Office Theme</vt:lpstr>
      <vt:lpstr>ATOM SUMMER INTERNS SEMINAR SERIES</vt:lpstr>
      <vt:lpstr>Seminar #1 by Dr. Joseph Ivanic</vt:lpstr>
      <vt:lpstr>Joe Ivanic</vt:lpstr>
      <vt:lpstr>Seminar #2 by Dr. Pinyi Lu</vt:lpstr>
      <vt:lpstr>Pinyi Lu</vt:lpstr>
      <vt:lpstr>Seminar #3 by Dr. Stewart He</vt:lpstr>
      <vt:lpstr>Stewart He</vt:lpstr>
      <vt:lpstr>Seminar #4 by Dr. Susan Mertins </vt:lpstr>
      <vt:lpstr>Susan Mertins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 SUMMER INTERNS SEMINAR SERIES</dc:title>
  <dc:creator>Sarkar, Titli (NIH/NCI) [C]</dc:creator>
  <cp:lastModifiedBy>Sarkar, Titli (NIH/NCI) [C]</cp:lastModifiedBy>
  <cp:revision>4</cp:revision>
  <dcterms:created xsi:type="dcterms:W3CDTF">2022-06-21T14:38:21Z</dcterms:created>
  <dcterms:modified xsi:type="dcterms:W3CDTF">2022-07-06T03:53:06Z</dcterms:modified>
</cp:coreProperties>
</file>